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4"/>
  </p:sldMasterIdLst>
  <p:sldIdLst>
    <p:sldId id="256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F25254-3FFF-FBB1-950A-FBD9EED6814D}" name="Fitzhugh, Ginger" initials="FG" userId="S::gfitzhugh_edc.org#ext#@spacescience.org::ddb01ffe-27e1-4916-9abe-bb6e6055ba5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85FFD5-B894-E041-B6B0-C65DCF7DADB9}" v="1" dt="2025-11-12T17:38:58.0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30"/>
    <p:restoredTop sz="94623"/>
  </p:normalViewPr>
  <p:slideViewPr>
    <p:cSldViewPr snapToGrid="0">
      <p:cViewPr varScale="1">
        <p:scale>
          <a:sx n="93" d="100"/>
          <a:sy n="93" d="100"/>
        </p:scale>
        <p:origin x="248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2368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327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2400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0438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5828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456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0008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6139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966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3697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8217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11/12/25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597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78" r:id="rId6"/>
    <p:sldLayoutId id="2147483674" r:id="rId7"/>
    <p:sldLayoutId id="2147483675" r:id="rId8"/>
    <p:sldLayoutId id="2147483676" r:id="rId9"/>
    <p:sldLayoutId id="2147483677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350213"/>
            <a:ext cx="4412417" cy="1031537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US" sz="3200">
                <a:solidFill>
                  <a:schemeClr val="bg1"/>
                </a:solidFill>
                <a:cs typeface="Calibri"/>
              </a:rPr>
              <a:t>Application Scoring Rubric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33" name="Graphic 17">
            <a:extLst>
              <a:ext uri="{FF2B5EF4-FFF2-40B4-BE49-F238E27FC236}">
                <a16:creationId xmlns:a16="http://schemas.microsoft.com/office/drawing/2014/main" id="{B71758F4-3F46-45DA-8AC5-4E508DA08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12034" y="1267063"/>
            <a:ext cx="139037" cy="139039"/>
          </a:xfrm>
          <a:custGeom>
            <a:avLst/>
            <a:gdLst>
              <a:gd name="connsiteX0" fmla="*/ 129600 w 139037"/>
              <a:gd name="connsiteY0" fmla="*/ 60082 h 139039"/>
              <a:gd name="connsiteX1" fmla="*/ 78955 w 139037"/>
              <a:gd name="connsiteY1" fmla="*/ 60082 h 139039"/>
              <a:gd name="connsiteX2" fmla="*/ 78955 w 139037"/>
              <a:gd name="connsiteY2" fmla="*/ 9437 h 139039"/>
              <a:gd name="connsiteX3" fmla="*/ 69519 w 139037"/>
              <a:gd name="connsiteY3" fmla="*/ 0 h 139039"/>
              <a:gd name="connsiteX4" fmla="*/ 60082 w 139037"/>
              <a:gd name="connsiteY4" fmla="*/ 9437 h 139039"/>
              <a:gd name="connsiteX5" fmla="*/ 60082 w 139037"/>
              <a:gd name="connsiteY5" fmla="*/ 60082 h 139039"/>
              <a:gd name="connsiteX6" fmla="*/ 9437 w 139037"/>
              <a:gd name="connsiteY6" fmla="*/ 60082 h 139039"/>
              <a:gd name="connsiteX7" fmla="*/ 0 w 139037"/>
              <a:gd name="connsiteY7" fmla="*/ 69520 h 139039"/>
              <a:gd name="connsiteX8" fmla="*/ 9437 w 139037"/>
              <a:gd name="connsiteY8" fmla="*/ 78957 h 139039"/>
              <a:gd name="connsiteX9" fmla="*/ 60082 w 139037"/>
              <a:gd name="connsiteY9" fmla="*/ 78957 h 139039"/>
              <a:gd name="connsiteX10" fmla="*/ 60082 w 139037"/>
              <a:gd name="connsiteY10" fmla="*/ 129602 h 139039"/>
              <a:gd name="connsiteX11" fmla="*/ 69519 w 139037"/>
              <a:gd name="connsiteY11" fmla="*/ 139039 h 139039"/>
              <a:gd name="connsiteX12" fmla="*/ 78955 w 139037"/>
              <a:gd name="connsiteY12" fmla="*/ 129602 h 139039"/>
              <a:gd name="connsiteX13" fmla="*/ 78955 w 139037"/>
              <a:gd name="connsiteY13" fmla="*/ 78957 h 139039"/>
              <a:gd name="connsiteX14" fmla="*/ 129600 w 139037"/>
              <a:gd name="connsiteY14" fmla="*/ 78957 h 139039"/>
              <a:gd name="connsiteX15" fmla="*/ 139037 w 139037"/>
              <a:gd name="connsiteY15" fmla="*/ 69520 h 139039"/>
              <a:gd name="connsiteX16" fmla="*/ 129600 w 139037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7" h="139039">
                <a:moveTo>
                  <a:pt x="129600" y="60082"/>
                </a:moveTo>
                <a:lnTo>
                  <a:pt x="78955" y="60082"/>
                </a:lnTo>
                <a:lnTo>
                  <a:pt x="78955" y="9437"/>
                </a:lnTo>
                <a:cubicBezTo>
                  <a:pt x="78955" y="4225"/>
                  <a:pt x="74730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7" y="139039"/>
                  <a:pt x="69519" y="139039"/>
                </a:cubicBezTo>
                <a:cubicBezTo>
                  <a:pt x="74730" y="139039"/>
                  <a:pt x="78955" y="134814"/>
                  <a:pt x="78955" y="129602"/>
                </a:cubicBezTo>
                <a:lnTo>
                  <a:pt x="78955" y="78957"/>
                </a:lnTo>
                <a:lnTo>
                  <a:pt x="129600" y="78957"/>
                </a:lnTo>
                <a:cubicBezTo>
                  <a:pt x="134812" y="78957"/>
                  <a:pt x="139037" y="74731"/>
                  <a:pt x="139037" y="69520"/>
                </a:cubicBezTo>
                <a:cubicBezTo>
                  <a:pt x="139037" y="64308"/>
                  <a:pt x="134812" y="60082"/>
                  <a:pt x="129600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sign with text and arrow&#10;&#10;AI-generated content may be incorrect.">
            <a:extLst>
              <a:ext uri="{FF2B5EF4-FFF2-40B4-BE49-F238E27FC236}">
                <a16:creationId xmlns:a16="http://schemas.microsoft.com/office/drawing/2014/main" id="{65AF97D1-EFB3-078C-C2D1-32BC64E9C8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6926" y="1866486"/>
            <a:ext cx="5569864" cy="4247023"/>
          </a:xfrm>
          <a:prstGeom prst="rect">
            <a:avLst/>
          </a:prstGeom>
        </p:spPr>
      </p:pic>
      <p:sp>
        <p:nvSpPr>
          <p:cNvPr id="37" name="Graphic 21">
            <a:extLst>
              <a:ext uri="{FF2B5EF4-FFF2-40B4-BE49-F238E27FC236}">
                <a16:creationId xmlns:a16="http://schemas.microsoft.com/office/drawing/2014/main" id="{8D61482F-F3C5-4D66-8C5D-C6BBE3E12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52801" y="1659316"/>
            <a:ext cx="127713" cy="127714"/>
          </a:xfrm>
          <a:custGeom>
            <a:avLst/>
            <a:gdLst>
              <a:gd name="connsiteX0" fmla="*/ 63857 w 127713"/>
              <a:gd name="connsiteY0" fmla="*/ 18874 h 127714"/>
              <a:gd name="connsiteX1" fmla="*/ 108839 w 127713"/>
              <a:gd name="connsiteY1" fmla="*/ 63857 h 127714"/>
              <a:gd name="connsiteX2" fmla="*/ 63857 w 127713"/>
              <a:gd name="connsiteY2" fmla="*/ 108840 h 127714"/>
              <a:gd name="connsiteX3" fmla="*/ 18874 w 127713"/>
              <a:gd name="connsiteY3" fmla="*/ 63857 h 127714"/>
              <a:gd name="connsiteX4" fmla="*/ 63857 w 127713"/>
              <a:gd name="connsiteY4" fmla="*/ 18874 h 127714"/>
              <a:gd name="connsiteX5" fmla="*/ 63857 w 127713"/>
              <a:gd name="connsiteY5" fmla="*/ 0 h 127714"/>
              <a:gd name="connsiteX6" fmla="*/ 0 w 127713"/>
              <a:gd name="connsiteY6" fmla="*/ 63857 h 127714"/>
              <a:gd name="connsiteX7" fmla="*/ 63857 w 127713"/>
              <a:gd name="connsiteY7" fmla="*/ 127714 h 127714"/>
              <a:gd name="connsiteX8" fmla="*/ 127713 w 127713"/>
              <a:gd name="connsiteY8" fmla="*/ 63857 h 127714"/>
              <a:gd name="connsiteX9" fmla="*/ 63857 w 127713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4">
                <a:moveTo>
                  <a:pt x="63857" y="18874"/>
                </a:moveTo>
                <a:cubicBezTo>
                  <a:pt x="88700" y="18874"/>
                  <a:pt x="108839" y="39014"/>
                  <a:pt x="108839" y="63857"/>
                </a:cubicBezTo>
                <a:cubicBezTo>
                  <a:pt x="108839" y="88700"/>
                  <a:pt x="88700" y="108840"/>
                  <a:pt x="63857" y="108840"/>
                </a:cubicBezTo>
                <a:cubicBezTo>
                  <a:pt x="39013" y="108840"/>
                  <a:pt x="18874" y="88700"/>
                  <a:pt x="18874" y="63857"/>
                </a:cubicBezTo>
                <a:cubicBezTo>
                  <a:pt x="18898" y="39024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513F1FD-EB87-4D6D-9946-7258424337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971492"/>
              </p:ext>
            </p:extLst>
          </p:nvPr>
        </p:nvGraphicFramePr>
        <p:xfrm>
          <a:off x="900123" y="913231"/>
          <a:ext cx="11075824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0241">
                  <a:extLst>
                    <a:ext uri="{9D8B030D-6E8A-4147-A177-3AD203B41FA5}">
                      <a16:colId xmlns:a16="http://schemas.microsoft.com/office/drawing/2014/main" val="2902955282"/>
                    </a:ext>
                  </a:extLst>
                </a:gridCol>
                <a:gridCol w="1165411">
                  <a:extLst>
                    <a:ext uri="{9D8B030D-6E8A-4147-A177-3AD203B41FA5}">
                      <a16:colId xmlns:a16="http://schemas.microsoft.com/office/drawing/2014/main" val="2058434609"/>
                    </a:ext>
                  </a:extLst>
                </a:gridCol>
                <a:gridCol w="1712949">
                  <a:extLst>
                    <a:ext uri="{9D8B030D-6E8A-4147-A177-3AD203B41FA5}">
                      <a16:colId xmlns:a16="http://schemas.microsoft.com/office/drawing/2014/main" val="2168777185"/>
                    </a:ext>
                  </a:extLst>
                </a:gridCol>
                <a:gridCol w="1848970">
                  <a:extLst>
                    <a:ext uri="{9D8B030D-6E8A-4147-A177-3AD203B41FA5}">
                      <a16:colId xmlns:a16="http://schemas.microsoft.com/office/drawing/2014/main" val="2736177646"/>
                    </a:ext>
                  </a:extLst>
                </a:gridCol>
                <a:gridCol w="2708728">
                  <a:extLst>
                    <a:ext uri="{9D8B030D-6E8A-4147-A177-3AD203B41FA5}">
                      <a16:colId xmlns:a16="http://schemas.microsoft.com/office/drawing/2014/main" val="2231573295"/>
                    </a:ext>
                  </a:extLst>
                </a:gridCol>
                <a:gridCol w="2759525">
                  <a:extLst>
                    <a:ext uri="{9D8B030D-6E8A-4147-A177-3AD203B41FA5}">
                      <a16:colId xmlns:a16="http://schemas.microsoft.com/office/drawing/2014/main" val="98891362"/>
                    </a:ext>
                  </a:extLst>
                </a:gridCol>
              </a:tblGrid>
              <a:tr h="268941">
                <a:tc>
                  <a:txBody>
                    <a:bodyPr/>
                    <a:lstStyle/>
                    <a:p>
                      <a:r>
                        <a:rPr lang="en-US" sz="1200" dirty="0"/>
                        <a:t>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806834"/>
                  </a:ext>
                </a:extLst>
              </a:tr>
              <a:tr h="35858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Question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6455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/>
                        <a:t>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/>
                        <a:t>Does not address the 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/>
                        <a:t>Mentions community interest or past experience but provides little to no detail or explanation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/>
                        <a:t>Provides a complete, but not necessarily compelling narrative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/>
                        <a:t>Provides a compelling narrative citing most, but not all of the categories (demographics, collections, programming, prior experience with exhibits, and prior experience with programming)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000" dirty="0"/>
                        <a:t>Describes community interest in STEAM topics citing demographics, collections, and other resources/programming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000" dirty="0"/>
                        <a:t>Describes prior experience with STEAM programming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32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/>
                        <a:t>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00" b="0" i="0" u="none" strike="noStrike" noProof="0">
                          <a:latin typeface="Univers"/>
                        </a:rPr>
                        <a:t>Does not address the question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 dirty="0"/>
                        <a:t>Provides a list of staff with no further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/>
                        <a:t>Provides a list of staff that may include titles, but no description of qualifications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 dirty="0"/>
                        <a:t>Provides a detailed description of staff and volunteers who will do this work, but does not cite prior work.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 dirty="0"/>
                        <a:t>Provides a detailed description of staff and volunteers who will do this work, and cites prior work. 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32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/>
                        <a:t>#3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00" b="0" i="0" u="none" strike="noStrike" noProof="0">
                          <a:latin typeface="Univers"/>
                        </a:rPr>
                        <a:t>Does not address the question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/>
                        <a:t>Applicant briefly mentions past experience or future plans with little to no detail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/>
                        <a:t>Applicant provides some description of past experience or future plans, but not much detail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/>
                        <a:t>Applicant provides a clear and thorough description of EITHER past experience or future plans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/>
                        <a:t>Applicant provides a clear and thorough description of past experience and future plans for soliciting feedback from their patrons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00"/>
                        <a:t>Applicant provides a clear and thorough description about how Community Dialogues (or a similar framework) will benefit this project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962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/>
                        <a:t>#4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00" b="0" i="0" u="none" strike="noStrike" noProof="0">
                          <a:latin typeface="Univers"/>
                        </a:rPr>
                        <a:t>Does not address the question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/>
                        <a:t>Applicant briefly describes a new or underserved 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/>
                        <a:t>Applicant provides compelling information about an underserved or new population, but does not provide data, or connections to the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/>
                        <a:t>Applicant identifies an underserved or new audience in their community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00"/>
                        <a:t>Applicant cites Census or other data to make their case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00"/>
                        <a:t>Applicant does NOT provide a justification for how this program specifically will help reach this audience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 dirty="0"/>
                        <a:t>Applicant identifies an underserved or new audience in their community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00" dirty="0"/>
                        <a:t>Applicant cites Census or other data to make their case for this audience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00" dirty="0"/>
                        <a:t>Applicant describes how this program specifically will help reach underserved or new audiences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27087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9A26A67-CEAB-447A-BDEB-54957CEE9DA7}"/>
              </a:ext>
            </a:extLst>
          </p:cNvPr>
          <p:cNvSpPr txBox="1"/>
          <p:nvPr/>
        </p:nvSpPr>
        <p:spPr>
          <a:xfrm>
            <a:off x="5092262" y="46771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Scoring Guidelines</a:t>
            </a:r>
          </a:p>
        </p:txBody>
      </p:sp>
    </p:spTree>
    <p:extLst>
      <p:ext uri="{BB962C8B-B14F-4D97-AF65-F5344CB8AC3E}">
        <p14:creationId xmlns:p14="http://schemas.microsoft.com/office/powerpoint/2010/main" val="404210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F727845-4768-4CDC-880C-428BD75651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977156"/>
              </p:ext>
            </p:extLst>
          </p:nvPr>
        </p:nvGraphicFramePr>
        <p:xfrm>
          <a:off x="900123" y="386555"/>
          <a:ext cx="11075819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911">
                  <a:extLst>
                    <a:ext uri="{9D8B030D-6E8A-4147-A177-3AD203B41FA5}">
                      <a16:colId xmlns:a16="http://schemas.microsoft.com/office/drawing/2014/main" val="2902955282"/>
                    </a:ext>
                  </a:extLst>
                </a:gridCol>
                <a:gridCol w="779386">
                  <a:extLst>
                    <a:ext uri="{9D8B030D-6E8A-4147-A177-3AD203B41FA5}">
                      <a16:colId xmlns:a16="http://schemas.microsoft.com/office/drawing/2014/main" val="2058434609"/>
                    </a:ext>
                  </a:extLst>
                </a:gridCol>
                <a:gridCol w="1479176">
                  <a:extLst>
                    <a:ext uri="{9D8B030D-6E8A-4147-A177-3AD203B41FA5}">
                      <a16:colId xmlns:a16="http://schemas.microsoft.com/office/drawing/2014/main" val="2168777185"/>
                    </a:ext>
                  </a:extLst>
                </a:gridCol>
                <a:gridCol w="1993093">
                  <a:extLst>
                    <a:ext uri="{9D8B030D-6E8A-4147-A177-3AD203B41FA5}">
                      <a16:colId xmlns:a16="http://schemas.microsoft.com/office/drawing/2014/main" val="2736177646"/>
                    </a:ext>
                  </a:extLst>
                </a:gridCol>
                <a:gridCol w="2708728">
                  <a:extLst>
                    <a:ext uri="{9D8B030D-6E8A-4147-A177-3AD203B41FA5}">
                      <a16:colId xmlns:a16="http://schemas.microsoft.com/office/drawing/2014/main" val="2231573295"/>
                    </a:ext>
                  </a:extLst>
                </a:gridCol>
                <a:gridCol w="2759525">
                  <a:extLst>
                    <a:ext uri="{9D8B030D-6E8A-4147-A177-3AD203B41FA5}">
                      <a16:colId xmlns:a16="http://schemas.microsoft.com/office/drawing/2014/main" val="98891362"/>
                    </a:ext>
                  </a:extLst>
                </a:gridCol>
              </a:tblGrid>
              <a:tr h="268941">
                <a:tc>
                  <a:txBody>
                    <a:bodyPr/>
                    <a:lstStyle/>
                    <a:p>
                      <a:r>
                        <a:rPr lang="en-US" sz="1200"/>
                        <a:t>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806834"/>
                  </a:ext>
                </a:extLst>
              </a:tr>
              <a:tr h="35858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Question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6455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/>
                        <a:t>#5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/>
                        <a:t>Does not address the 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/>
                        <a:t>Applicant lists new or existing partners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/>
                        <a:t>Applicant briefly describes new or existing partners, but without much detail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/>
                        <a:t>Applicant adequately describes new and/or existing partnerships with EITHER STEAM or community entities (not both)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00"/>
                        <a:t>Applicant describes project specific plans to work with the above groups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000"/>
                        <a:t>Applicant describes new and/or existing partnerships with STEAM entities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000"/>
                        <a:t>Applicant describes new and/or existing partnerships with community entities (may be the same org as above if doing both sides of the work)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000"/>
                        <a:t>Applicant describes project specific plans to work with the above groups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32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/>
                        <a:t>#6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800" b="0" i="0" u="none" strike="noStrike" noProof="0" dirty="0">
                          <a:latin typeface="Univers"/>
                        </a:rPr>
                        <a:t>Does not address the  question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/>
                        <a:t>Provides a list of program titles with no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 dirty="0"/>
                        <a:t>Provides a program example with very little detail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 dirty="0"/>
                        <a:t>Provides at least one detailed and clear program example.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 dirty="0"/>
                        <a:t>Provides at least one detailed program example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00" dirty="0"/>
                        <a:t>Lists potential partners for at least one of the described programs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32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/>
                        <a:t>Need Score: This score represents your overall impression of need for this venue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800" b="0" i="0" u="none" strike="noStrike" noProof="0">
                          <a:latin typeface="Univers"/>
                        </a:rPr>
                        <a:t>No demonstration of need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/>
                        <a:t>Medium need demonstrated through demographics, census data, budget information, or other description of library needs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000" dirty="0"/>
                        <a:t>High need demonstrated through demographics, census data, budget information, or other description of library needs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270879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/>
                        <a:t>Overall Score: This score represents your overall impression of this application. It can be used to account for items not directly described in the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800" b="0" i="0" u="none" strike="noStrike" noProof="0">
                          <a:latin typeface="Univers"/>
                        </a:rPr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00"/>
                        <a:t>Medium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00" dirty="0"/>
                        <a:t>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82468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9039378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Gradient">
      <a:dk1>
        <a:sysClr val="windowText" lastClr="000000"/>
      </a:dk1>
      <a:lt1>
        <a:sysClr val="window" lastClr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3CA8BAC769964C98EE440FB7F077BB" ma:contentTypeVersion="11" ma:contentTypeDescription="Create a new document." ma:contentTypeScope="" ma:versionID="0a11f8fae5ae1857b2e7d1e9d02bbae4">
  <xsd:schema xmlns:xsd="http://www.w3.org/2001/XMLSchema" xmlns:xs="http://www.w3.org/2001/XMLSchema" xmlns:p="http://schemas.microsoft.com/office/2006/metadata/properties" xmlns:ns2="c70de29e-07ed-414c-b8a3-de3846b9b790" xmlns:ns3="0cb54360-5202-479f-b987-0ab6b2509d3b" targetNamespace="http://schemas.microsoft.com/office/2006/metadata/properties" ma:root="true" ma:fieldsID="faa05e2bfd8693458b3e48ca5438ff9a" ns2:_="" ns3:_="">
    <xsd:import namespace="c70de29e-07ed-414c-b8a3-de3846b9b790"/>
    <xsd:import namespace="0cb54360-5202-479f-b987-0ab6b2509d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0de29e-07ed-414c-b8a3-de3846b9b7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c811f8b-70d2-4d4a-bf14-e8b78b1ec9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b54360-5202-479f-b987-0ab6b2509d3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0946782-5131-4802-84d7-3235e4df335a}" ma:internalName="TaxCatchAll" ma:showField="CatchAllData" ma:web="0cb54360-5202-479f-b987-0ab6b2509d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0de29e-07ed-414c-b8a3-de3846b9b790">
      <Terms xmlns="http://schemas.microsoft.com/office/infopath/2007/PartnerControls"/>
    </lcf76f155ced4ddcb4097134ff3c332f>
    <TaxCatchAll xmlns="0cb54360-5202-479f-b987-0ab6b2509d3b" xsi:nil="true"/>
  </documentManagement>
</p:properties>
</file>

<file path=customXml/itemProps1.xml><?xml version="1.0" encoding="utf-8"?>
<ds:datastoreItem xmlns:ds="http://schemas.openxmlformats.org/officeDocument/2006/customXml" ds:itemID="{9FDB4692-96D8-4FC1-A61D-64F3459E13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13E3BC-8443-46C2-AFBC-E704AC96E7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0de29e-07ed-414c-b8a3-de3846b9b790"/>
    <ds:schemaRef ds:uri="0cb54360-5202-479f-b987-0ab6b2509d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47D7668-B053-45AA-88CF-7A89B99169AB}">
  <ds:schemaRefs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c70de29e-07ed-414c-b8a3-de3846b9b790"/>
    <ds:schemaRef ds:uri="http://schemas.microsoft.com/office/2006/documentManagement/types"/>
    <ds:schemaRef ds:uri="http://schemas.microsoft.com/office/infopath/2007/PartnerControls"/>
    <ds:schemaRef ds:uri="0cb54360-5202-479f-b987-0ab6b2509d3b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611</Words>
  <Application>Microsoft Macintosh PowerPoint</Application>
  <PresentationFormat>Widescreen</PresentationFormat>
  <Paragraphs>70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Univers</vt:lpstr>
      <vt:lpstr>GradientVTI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Anne Holland</cp:lastModifiedBy>
  <cp:revision>4</cp:revision>
  <dcterms:created xsi:type="dcterms:W3CDTF">2021-09-06T18:17:54Z</dcterms:created>
  <dcterms:modified xsi:type="dcterms:W3CDTF">2025-11-12T17:39:08Z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0x010100E43CA8BAC769964C98EE440FB7F077BB</vt:lpwstr>
  </property>
  <property fmtid="{D5CDD505-2E9C-101B-9397-08002B2CF9AE}" pid="3" name="MediaServiceImageTags">
    <vt:lpwstr/>
  </property>
</Properties>
</file>