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3_0.xml" ContentType="application/vnd.ms-powerpoint.comments+xml"/>
  <Override PartName="/ppt/notesSlides/notesSlide19.xml" ContentType="application/vnd.openxmlformats-officedocument.presentationml.notesSlide+xml"/>
  <Override PartName="/ppt/comments/modernComment_114_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3"/>
  </p:notesMasterIdLst>
  <p:sldIdLst>
    <p:sldId id="256" r:id="rId5"/>
    <p:sldId id="257" r:id="rId6"/>
    <p:sldId id="296" r:id="rId7"/>
    <p:sldId id="258" r:id="rId8"/>
    <p:sldId id="297" r:id="rId9"/>
    <p:sldId id="259" r:id="rId10"/>
    <p:sldId id="260" r:id="rId11"/>
    <p:sldId id="261" r:id="rId12"/>
    <p:sldId id="298" r:id="rId13"/>
    <p:sldId id="265" r:id="rId14"/>
    <p:sldId id="266" r:id="rId15"/>
    <p:sldId id="267" r:id="rId16"/>
    <p:sldId id="268" r:id="rId17"/>
    <p:sldId id="269" r:id="rId18"/>
    <p:sldId id="270" r:id="rId19"/>
    <p:sldId id="300" r:id="rId20"/>
    <p:sldId id="271" r:id="rId21"/>
    <p:sldId id="272" r:id="rId22"/>
    <p:sldId id="273" r:id="rId23"/>
    <p:sldId id="274" r:id="rId24"/>
    <p:sldId id="275" r:id="rId25"/>
    <p:sldId id="276" r:id="rId26"/>
    <p:sldId id="277" r:id="rId27"/>
    <p:sldId id="299" r:id="rId28"/>
    <p:sldId id="301" r:id="rId29"/>
    <p:sldId id="278" r:id="rId30"/>
    <p:sldId id="279" r:id="rId31"/>
    <p:sldId id="281" r:id="rId32"/>
  </p:sldIdLst>
  <p:sldSz cx="12192000" cy="6858000"/>
  <p:notesSz cx="6858000" cy="9144000"/>
  <p:embeddedFontLst>
    <p:embeddedFont>
      <p:font typeface="Atkinson Hyperlegible" panose="020B0604020202020204" charset="0"/>
      <p:regular r:id="rId34"/>
      <p:bold r:id="rId35"/>
      <p:italic r:id="rId36"/>
      <p:boldItalic r:id="rId37"/>
    </p:embeddedFont>
    <p:embeddedFont>
      <p:font typeface="Fira Sans" panose="020B0503050000020004" pitchFamily="34" charset="0"/>
      <p:regular r:id="rId38"/>
      <p:bold r:id="rId39"/>
      <p:italic r:id="rId40"/>
      <p:boldItalic r:id="rId41"/>
    </p:embeddedFont>
    <p:embeddedFont>
      <p:font typeface="Fira Sans SemiBold" panose="020B06030500000200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7296">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8" roundtripDataSignature="AMtx7mgnOGKnWqcXQJAYR/tSvXPaDrr3w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19BFE9-CFB0-445D-4754-F9327388AADB}" name="Guest User" initials="GU" userId="S::urn:spo:tenantanon#3461589e-9162-4c2e-8e5b-764489129af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15465-E98A-7D0F-02B1-74DA7361CA4B}" v="9" dt="2025-07-15T20:47:10.414"/>
    <p1510:client id="{0D4F4FF5-7869-7B01-AF67-5D37913095A1}" v="9" dt="2025-07-15T18:29:19.447"/>
    <p1510:client id="{608457B7-247D-07D7-F25B-96DD71B5CD62}" v="762" dt="2025-07-15T21:51:47.671"/>
    <p1510:client id="{695B16A4-9A8C-DC3A-A813-47C559C19BBA}" v="103" dt="2025-07-15T20:36:44.753"/>
    <p1510:client id="{6AF3C127-634E-EE71-CDC6-558AFDCEC70C}" v="29" dt="2025-07-15T20:48:33.622"/>
    <p1510:client id="{95CBF0B1-2363-9DAA-826E-C89619106D55}" v="46" dt="2025-07-15T20:43:32.319"/>
    <p1510:client id="{A1E3D728-F28C-D2D0-FE17-193FB798FED1}" v="50" dt="2025-07-14T22:26:06.562"/>
    <p1510:client id="{B523CC67-8BA2-0578-FE16-08513CB7F49F}" v="41" dt="2025-07-15T20:34:44.954"/>
    <p1510:client id="{D7F643B0-457E-077C-56DD-D15D7FEF443A}" v="284" dt="2025-07-15T20:32:35.735"/>
    <p1510:client id="{E24BF185-F401-AA6A-681E-D1FC1E1C5444}" v="51" dt="2025-07-15T19:57:42.218"/>
    <p1510:client id="{F93BC1D4-681C-B9CE-FC3C-9AAAAA0089A8}" v="268" dt="2025-07-15T18:24:07.585"/>
    <p1510:client id="{FF3EE346-4AE9-53EE-A53F-0EA9DB1D3DC0}" v="853" dt="2025-07-14T18:34:11.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729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8"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64"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13_0.xml><?xml version="1.0" encoding="utf-8"?>
<p188:cmLst xmlns:a="http://schemas.openxmlformats.org/drawingml/2006/main" xmlns:r="http://schemas.openxmlformats.org/officeDocument/2006/relationships" xmlns:p188="http://schemas.microsoft.com/office/powerpoint/2018/8/main">
  <p188:cm id="{7375189B-FE6B-416B-B336-C7DA36A5C454}" authorId="{8D19BFE9-CFB0-445D-4754-F9327388AADB}" created="2025-07-15T13:44:00.482">
    <pc:sldMkLst xmlns:pc="http://schemas.microsoft.com/office/powerpoint/2013/main/command">
      <pc:docMk/>
      <pc:sldMk cId="0" sldId="275"/>
    </pc:sldMkLst>
    <p188:txBody>
      <a:bodyPr/>
      <a:lstStyle/>
      <a:p>
        <a:r>
          <a:rPr lang="en-US"/>
          <a:t>Suggestion- Difficulties with traditional job interviews  -Molly</a:t>
        </a:r>
      </a:p>
    </p188:txBody>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78A92077-607B-45A6-A3EE-834F6392FD53}" authorId="{8D19BFE9-CFB0-445D-4754-F9327388AADB}" created="2025-07-15T13:39:47.259">
    <pc:sldMkLst xmlns:pc="http://schemas.microsoft.com/office/powerpoint/2013/main/command">
      <pc:docMk/>
      <pc:sldMk cId="0" sldId="276"/>
    </pc:sldMkLst>
    <p188:txBody>
      <a:bodyPr/>
      <a:lstStyle/>
      <a:p>
        <a:r>
          <a:rPr lang="en-US"/>
          <a:t>Do your own research to be better infomred- read credible resourses, listen to podcasts -Molly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5b5124999f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5b5124999f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15b5124999f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3f4abf63f8_3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13f4abf63f8_3_1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endParaRPr/>
          </a:p>
        </p:txBody>
      </p:sp>
      <p:sp>
        <p:nvSpPr>
          <p:cNvPr id="341" name="Google Shape;341;g13f4abf63f8_3_1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5b5124999f_0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15b5124999f_0_2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15b5124999f_0_2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6d8ddba4cf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6d8ddba4cf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g26d8ddba4cf_0_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3f4abf63f8_3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13f4abf63f8_3_1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13f4abf63f8_3_1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5b5124999f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15b5124999f_0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15b5124999f_0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3f4abf63f8_3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13f4abf63f8_3_1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2" indent="0" algn="l" rtl="0">
              <a:lnSpc>
                <a:spcPct val="100000"/>
              </a:lnSpc>
              <a:spcBef>
                <a:spcPts val="0"/>
              </a:spcBef>
              <a:spcAft>
                <a:spcPts val="0"/>
              </a:spcAft>
              <a:buSzPts val="1400"/>
              <a:buNone/>
            </a:pPr>
            <a:endParaRPr/>
          </a:p>
        </p:txBody>
      </p:sp>
      <p:sp>
        <p:nvSpPr>
          <p:cNvPr id="401" name="Google Shape;401;g13f4abf63f8_3_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5b5124999f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15b5124999f_0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15b5124999f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3f4abf63f8_3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13f4abf63f8_3_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13f4abf63f8_3_2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f4abf63f8_3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13f4abf63f8_3_2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g13f4abf63f8_3_2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5b5124999f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15b5124999f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15b5124999f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3f4abf63f8_3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13f4abf63f8_3_2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Mention FAQ form here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Additional etiquette</a:t>
            </a:r>
            <a:endParaRPr/>
          </a:p>
        </p:txBody>
      </p:sp>
      <p:sp>
        <p:nvSpPr>
          <p:cNvPr id="435" name="Google Shape;435;g13f4abf63f8_3_2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5b5124999f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15b5124999f_0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15b5124999f_0_2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5b5124999f_0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15b5124999f_0_3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15b5124999f_0_3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3f4abf63f8_3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g13f4abf63f8_3_2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13f4abf63f8_3_2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5b5124999f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15b5124999f_0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15b5124999f_0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5b5124999f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15b5124999f_0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g15b5124999f_0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5b5124999f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15b5124999f_0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5b5124999f_0_2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5b5124999f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15b5124999f_0_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g15b5124999f_0_2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7E8890"/>
                </a:solidFill>
              </a:rPr>
              <a:t>NASA Science Mission Directorate education objectives support the Nation’s education efforts to improve science literacy and to inspire the next generation of scientists and engineers. One institution that can accomplish both of these outcomes, for people of all ages and in every region of the country, is our public library system – the central focus of the </a:t>
            </a:r>
            <a:r>
              <a:rPr lang="en-US" i="1">
                <a:solidFill>
                  <a:srgbClr val="7E8890"/>
                </a:solidFill>
              </a:rPr>
              <a:t>NASA@ My Library</a:t>
            </a:r>
            <a:r>
              <a:rPr lang="en-US">
                <a:solidFill>
                  <a:srgbClr val="7E8890"/>
                </a:solidFill>
              </a:rPr>
              <a:t> project.</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6598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5b5124999f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15b5124999f_0_2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15b5124999f_0_2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3f4abf63f8_3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3f4abf63f8_3_1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g13f4abf63f8_3_1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g13f4abf63f8_3_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ank">
  <p:cSld name="1_Blank">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g13f4abf63f8_3_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and text">
  <p:cSld name="photo and text">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g13f4abf63f8_3_8"/>
          <p:cNvSpPr>
            <a:spLocks noGrp="1"/>
          </p:cNvSpPr>
          <p:nvPr>
            <p:ph type="pic" idx="2"/>
          </p:nvPr>
        </p:nvSpPr>
        <p:spPr>
          <a:xfrm>
            <a:off x="-1179513" y="-4277382"/>
            <a:ext cx="10023600" cy="10023600"/>
          </a:xfrm>
          <a:prstGeom prst="ellipse">
            <a:avLst/>
          </a:prstGeom>
          <a:noFill/>
          <a:ln>
            <a:noFill/>
          </a:ln>
        </p:spPr>
      </p:sp>
      <p:sp>
        <p:nvSpPr>
          <p:cNvPr id="58" name="Google Shape;58;g13f4abf63f8_3_8"/>
          <p:cNvSpPr txBox="1">
            <a:spLocks noGrp="1"/>
          </p:cNvSpPr>
          <p:nvPr>
            <p:ph type="body" idx="1"/>
          </p:nvPr>
        </p:nvSpPr>
        <p:spPr>
          <a:xfrm>
            <a:off x="8639790" y="3203892"/>
            <a:ext cx="3200400" cy="3273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g13f4abf63f8_3_8"/>
          <p:cNvSpPr txBox="1">
            <a:spLocks noGrp="1"/>
          </p:cNvSpPr>
          <p:nvPr>
            <p:ph type="title"/>
          </p:nvPr>
        </p:nvSpPr>
        <p:spPr>
          <a:xfrm>
            <a:off x="6096000" y="1429342"/>
            <a:ext cx="6096000" cy="1325700"/>
          </a:xfrm>
          <a:prstGeom prst="rect">
            <a:avLst/>
          </a:prstGeom>
          <a:solidFill>
            <a:srgbClr val="001D48"/>
          </a:solidFill>
          <a:ln>
            <a:noFill/>
          </a:ln>
        </p:spPr>
        <p:txBody>
          <a:bodyPr spcFirstLastPara="1" wrap="square" lIns="365750" tIns="91425" rIns="365750" bIns="91425" anchor="ctr" anchorCtr="0">
            <a:normAutofit/>
          </a:bodyPr>
          <a:lstStyle>
            <a:lvl1pPr marR="0" lvl="0" algn="r" rtl="0">
              <a:lnSpc>
                <a:spcPct val="90000"/>
              </a:lnSpc>
              <a:spcBef>
                <a:spcPts val="0"/>
              </a:spcBef>
              <a:spcAft>
                <a:spcPts val="0"/>
              </a:spcAft>
              <a:buClr>
                <a:srgbClr val="F2F2F2"/>
              </a:buClr>
              <a:buSzPts val="4000"/>
              <a:buFont typeface="Fira Sans"/>
              <a:buNone/>
              <a:defRPr sz="4000" b="1" i="1" u="none" strike="noStrike" cap="none">
                <a:solidFill>
                  <a:srgbClr val="F2F2F2"/>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g13f4abf63f8_3_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ave 2 with icons">
  <p:cSld name="Wave 2 with icons">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g13f4abf63f8_3_16"/>
          <p:cNvSpPr txBox="1">
            <a:spLocks noGrp="1"/>
          </p:cNvSpPr>
          <p:nvPr>
            <p:ph type="body" idx="1"/>
          </p:nvPr>
        </p:nvSpPr>
        <p:spPr>
          <a:xfrm>
            <a:off x="2814557" y="365125"/>
            <a:ext cx="2930700" cy="1447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g13f4abf63f8_3_16"/>
          <p:cNvSpPr txBox="1">
            <a:spLocks noGrp="1"/>
          </p:cNvSpPr>
          <p:nvPr>
            <p:ph type="body" idx="2"/>
          </p:nvPr>
        </p:nvSpPr>
        <p:spPr>
          <a:xfrm>
            <a:off x="8506203" y="350168"/>
            <a:ext cx="2930700" cy="1447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g13f4abf63f8_3_16"/>
          <p:cNvSpPr txBox="1">
            <a:spLocks noGrp="1"/>
          </p:cNvSpPr>
          <p:nvPr>
            <p:ph type="body" idx="3"/>
          </p:nvPr>
        </p:nvSpPr>
        <p:spPr>
          <a:xfrm>
            <a:off x="8506203" y="2173998"/>
            <a:ext cx="2930700" cy="1447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g13f4abf63f8_3_16"/>
          <p:cNvSpPr txBox="1">
            <a:spLocks noGrp="1"/>
          </p:cNvSpPr>
          <p:nvPr>
            <p:ph type="body" idx="4"/>
          </p:nvPr>
        </p:nvSpPr>
        <p:spPr>
          <a:xfrm>
            <a:off x="2814557" y="2174046"/>
            <a:ext cx="2930700" cy="1447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g13f4abf63f8_3_16"/>
          <p:cNvSpPr>
            <a:spLocks noGrp="1"/>
          </p:cNvSpPr>
          <p:nvPr>
            <p:ph type="pic" idx="5"/>
          </p:nvPr>
        </p:nvSpPr>
        <p:spPr>
          <a:xfrm>
            <a:off x="655638" y="365029"/>
            <a:ext cx="1935300" cy="1447800"/>
          </a:xfrm>
          <a:prstGeom prst="rect">
            <a:avLst/>
          </a:prstGeom>
          <a:noFill/>
          <a:ln>
            <a:noFill/>
          </a:ln>
        </p:spPr>
      </p:sp>
      <p:sp>
        <p:nvSpPr>
          <p:cNvPr id="67" name="Google Shape;67;g13f4abf63f8_3_16"/>
          <p:cNvSpPr>
            <a:spLocks noGrp="1"/>
          </p:cNvSpPr>
          <p:nvPr>
            <p:ph type="pic" idx="6"/>
          </p:nvPr>
        </p:nvSpPr>
        <p:spPr>
          <a:xfrm>
            <a:off x="655638" y="2173950"/>
            <a:ext cx="1935300" cy="1447800"/>
          </a:xfrm>
          <a:prstGeom prst="rect">
            <a:avLst/>
          </a:prstGeom>
          <a:noFill/>
          <a:ln>
            <a:noFill/>
          </a:ln>
        </p:spPr>
      </p:sp>
      <p:sp>
        <p:nvSpPr>
          <p:cNvPr id="68" name="Google Shape;68;g13f4abf63f8_3_16"/>
          <p:cNvSpPr>
            <a:spLocks noGrp="1"/>
          </p:cNvSpPr>
          <p:nvPr>
            <p:ph type="pic" idx="7"/>
          </p:nvPr>
        </p:nvSpPr>
        <p:spPr>
          <a:xfrm>
            <a:off x="6347284" y="2173950"/>
            <a:ext cx="1935300" cy="1447800"/>
          </a:xfrm>
          <a:prstGeom prst="rect">
            <a:avLst/>
          </a:prstGeom>
          <a:noFill/>
          <a:ln>
            <a:noFill/>
          </a:ln>
        </p:spPr>
      </p:sp>
      <p:sp>
        <p:nvSpPr>
          <p:cNvPr id="69" name="Google Shape;69;g13f4abf63f8_3_16"/>
          <p:cNvSpPr>
            <a:spLocks noGrp="1"/>
          </p:cNvSpPr>
          <p:nvPr>
            <p:ph type="pic" idx="8"/>
          </p:nvPr>
        </p:nvSpPr>
        <p:spPr>
          <a:xfrm>
            <a:off x="6347284" y="350120"/>
            <a:ext cx="1935300" cy="1447800"/>
          </a:xfrm>
          <a:prstGeom prst="rect">
            <a:avLst/>
          </a:prstGeom>
          <a:noFill/>
          <a:ln>
            <a:noFill/>
          </a:ln>
        </p:spPr>
      </p:sp>
      <p:sp>
        <p:nvSpPr>
          <p:cNvPr id="70" name="Google Shape;70;g13f4abf63f8_3_16"/>
          <p:cNvSpPr txBox="1">
            <a:spLocks noGrp="1"/>
          </p:cNvSpPr>
          <p:nvPr>
            <p:ph type="body" idx="9"/>
          </p:nvPr>
        </p:nvSpPr>
        <p:spPr>
          <a:xfrm>
            <a:off x="2920313" y="5258833"/>
            <a:ext cx="9037500" cy="123390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chemeClr val="dk1"/>
              </a:buClr>
              <a:buSzPts val="3000"/>
              <a:buFont typeface="Arial"/>
              <a:buNone/>
              <a:defRPr sz="3000" b="1"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g13f4abf63f8_3_1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idebar with text and photo">
  <p:cSld name="Sidebar with text and photo">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g13f4abf63f8_3_26"/>
          <p:cNvSpPr>
            <a:spLocks noGrp="1"/>
          </p:cNvSpPr>
          <p:nvPr>
            <p:ph type="pic" idx="2"/>
          </p:nvPr>
        </p:nvSpPr>
        <p:spPr>
          <a:xfrm>
            <a:off x="4041422" y="3429000"/>
            <a:ext cx="8150700" cy="3429000"/>
          </a:xfrm>
          <a:prstGeom prst="rect">
            <a:avLst/>
          </a:prstGeom>
          <a:noFill/>
          <a:ln>
            <a:noFill/>
          </a:ln>
        </p:spPr>
      </p:sp>
      <p:sp>
        <p:nvSpPr>
          <p:cNvPr id="74" name="Google Shape;74;g13f4abf63f8_3_26"/>
          <p:cNvSpPr txBox="1">
            <a:spLocks noGrp="1"/>
          </p:cNvSpPr>
          <p:nvPr>
            <p:ph type="body" idx="1"/>
          </p:nvPr>
        </p:nvSpPr>
        <p:spPr>
          <a:xfrm>
            <a:off x="4793593" y="379905"/>
            <a:ext cx="3200400" cy="266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g13f4abf63f8_3_26"/>
          <p:cNvSpPr txBox="1">
            <a:spLocks noGrp="1"/>
          </p:cNvSpPr>
          <p:nvPr>
            <p:ph type="body" idx="3"/>
          </p:nvPr>
        </p:nvSpPr>
        <p:spPr>
          <a:xfrm>
            <a:off x="8474639" y="379905"/>
            <a:ext cx="3200400" cy="266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g13f4abf63f8_3_2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de wave with text">
  <p:cSld name="side wave with text">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g13f4abf63f8_3_30"/>
          <p:cNvSpPr txBox="1">
            <a:spLocks noGrp="1"/>
          </p:cNvSpPr>
          <p:nvPr>
            <p:ph type="body" idx="1"/>
          </p:nvPr>
        </p:nvSpPr>
        <p:spPr>
          <a:xfrm>
            <a:off x="4793593" y="379905"/>
            <a:ext cx="3200400" cy="4661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g13f4abf63f8_3_30"/>
          <p:cNvSpPr txBox="1">
            <a:spLocks noGrp="1"/>
          </p:cNvSpPr>
          <p:nvPr>
            <p:ph type="body" idx="2"/>
          </p:nvPr>
        </p:nvSpPr>
        <p:spPr>
          <a:xfrm>
            <a:off x="8474639" y="379904"/>
            <a:ext cx="3200400" cy="4661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g13f4abf63f8_3_30"/>
          <p:cNvSpPr txBox="1">
            <a:spLocks noGrp="1"/>
          </p:cNvSpPr>
          <p:nvPr>
            <p:ph type="body" idx="3"/>
          </p:nvPr>
        </p:nvSpPr>
        <p:spPr>
          <a:xfrm>
            <a:off x="4793593" y="5258833"/>
            <a:ext cx="6881400" cy="123390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chemeClr val="dk1"/>
              </a:buClr>
              <a:buSzPts val="3000"/>
              <a:buFont typeface="Arial"/>
              <a:buNone/>
              <a:defRPr sz="3000" b="1"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g13f4abf63f8_3_3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debar with text and accent circle">
  <p:cSld name="Sidebar with text and accent circle">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g13f4abf63f8_3_34"/>
          <p:cNvSpPr txBox="1">
            <a:spLocks noGrp="1"/>
          </p:cNvSpPr>
          <p:nvPr>
            <p:ph type="body" idx="1"/>
          </p:nvPr>
        </p:nvSpPr>
        <p:spPr>
          <a:xfrm>
            <a:off x="4793593" y="379905"/>
            <a:ext cx="3200400" cy="4227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g13f4abf63f8_3_34"/>
          <p:cNvSpPr txBox="1">
            <a:spLocks noGrp="1"/>
          </p:cNvSpPr>
          <p:nvPr>
            <p:ph type="body" idx="2"/>
          </p:nvPr>
        </p:nvSpPr>
        <p:spPr>
          <a:xfrm>
            <a:off x="8474639" y="379905"/>
            <a:ext cx="3200400" cy="3049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g13f4abf63f8_3_34"/>
          <p:cNvSpPr txBox="1">
            <a:spLocks noGrp="1"/>
          </p:cNvSpPr>
          <p:nvPr>
            <p:ph type="body" idx="3"/>
          </p:nvPr>
        </p:nvSpPr>
        <p:spPr>
          <a:xfrm>
            <a:off x="516962" y="379904"/>
            <a:ext cx="2930700" cy="5892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g13f4abf63f8_3_34"/>
          <p:cNvSpPr txBox="1">
            <a:spLocks noGrp="1"/>
          </p:cNvSpPr>
          <p:nvPr>
            <p:ph type="body" idx="4"/>
          </p:nvPr>
        </p:nvSpPr>
        <p:spPr>
          <a:xfrm>
            <a:off x="8474637" y="4724400"/>
            <a:ext cx="3200400" cy="18708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13f4abf63f8_3_3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and text with accent circle">
  <p:cSld name="picture and text with accent circle">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g13f4abf63f8_3_39"/>
          <p:cNvSpPr>
            <a:spLocks noGrp="1"/>
          </p:cNvSpPr>
          <p:nvPr>
            <p:ph type="pic" idx="2"/>
          </p:nvPr>
        </p:nvSpPr>
        <p:spPr>
          <a:xfrm>
            <a:off x="1628775" y="1019175"/>
            <a:ext cx="3271800" cy="5018100"/>
          </a:xfrm>
          <a:prstGeom prst="rect">
            <a:avLst/>
          </a:prstGeom>
          <a:noFill/>
          <a:ln>
            <a:noFill/>
          </a:ln>
        </p:spPr>
      </p:sp>
      <p:sp>
        <p:nvSpPr>
          <p:cNvPr id="90" name="Google Shape;90;g13f4abf63f8_3_39"/>
          <p:cNvSpPr txBox="1">
            <a:spLocks noGrp="1"/>
          </p:cNvSpPr>
          <p:nvPr>
            <p:ph type="body" idx="1"/>
          </p:nvPr>
        </p:nvSpPr>
        <p:spPr>
          <a:xfrm>
            <a:off x="5370187" y="1019175"/>
            <a:ext cx="6352800" cy="2497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g13f4abf63f8_3_39"/>
          <p:cNvSpPr txBox="1">
            <a:spLocks noGrp="1"/>
          </p:cNvSpPr>
          <p:nvPr>
            <p:ph type="body" idx="3"/>
          </p:nvPr>
        </p:nvSpPr>
        <p:spPr>
          <a:xfrm>
            <a:off x="8792307" y="4463513"/>
            <a:ext cx="2930700" cy="21249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3000"/>
              <a:buFont typeface="Arial"/>
              <a:buNone/>
              <a:defRPr sz="3000" b="1"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g13f4abf63f8_3_3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itcal timeline 1">
  <p:cSld name="veritcal timeline 1">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g13f4abf63f8_3_43"/>
          <p:cNvSpPr txBox="1">
            <a:spLocks noGrp="1"/>
          </p:cNvSpPr>
          <p:nvPr>
            <p:ph type="title"/>
          </p:nvPr>
        </p:nvSpPr>
        <p:spPr>
          <a:xfrm>
            <a:off x="0" y="365125"/>
            <a:ext cx="12192000" cy="1325700"/>
          </a:xfrm>
          <a:prstGeom prst="rect">
            <a:avLst/>
          </a:prstGeom>
          <a:solidFill>
            <a:srgbClr val="267988"/>
          </a:solidFill>
          <a:ln>
            <a:noFill/>
          </a:ln>
        </p:spPr>
        <p:txBody>
          <a:bodyPr spcFirstLastPara="1" wrap="square" lIns="365750" tIns="45700" rIns="365750" bIns="45700" anchor="ctr" anchorCtr="0">
            <a:normAutofit/>
          </a:bodyPr>
          <a:lstStyle>
            <a:lvl1pPr marR="0" lvl="0" algn="ctr" rtl="0">
              <a:lnSpc>
                <a:spcPct val="90000"/>
              </a:lnSpc>
              <a:spcBef>
                <a:spcPts val="0"/>
              </a:spcBef>
              <a:spcAft>
                <a:spcPts val="0"/>
              </a:spcAft>
              <a:buClr>
                <a:schemeClr val="lt1"/>
              </a:buClr>
              <a:buSzPts val="5400"/>
              <a:buFont typeface="Fira Sans"/>
              <a:buNone/>
              <a:defRPr sz="5400" b="1" i="1" u="none" strike="noStrike" cap="none">
                <a:solidFill>
                  <a:schemeClr val="lt1"/>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 name="Google Shape;95;g13f4abf63f8_3_43"/>
          <p:cNvSpPr txBox="1">
            <a:spLocks noGrp="1"/>
          </p:cNvSpPr>
          <p:nvPr>
            <p:ph type="body" idx="1"/>
          </p:nvPr>
        </p:nvSpPr>
        <p:spPr>
          <a:xfrm>
            <a:off x="327378" y="2471738"/>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g13f4abf63f8_3_43"/>
          <p:cNvSpPr txBox="1">
            <a:spLocks noGrp="1"/>
          </p:cNvSpPr>
          <p:nvPr>
            <p:ph type="body" idx="2"/>
          </p:nvPr>
        </p:nvSpPr>
        <p:spPr>
          <a:xfrm>
            <a:off x="6784975" y="2099205"/>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g13f4abf63f8_3_43"/>
          <p:cNvSpPr txBox="1">
            <a:spLocks noGrp="1"/>
          </p:cNvSpPr>
          <p:nvPr>
            <p:ph type="body" idx="3"/>
          </p:nvPr>
        </p:nvSpPr>
        <p:spPr>
          <a:xfrm>
            <a:off x="6784974" y="2731912"/>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g13f4abf63f8_3_43"/>
          <p:cNvSpPr txBox="1">
            <a:spLocks noGrp="1"/>
          </p:cNvSpPr>
          <p:nvPr>
            <p:ph type="body" idx="4"/>
          </p:nvPr>
        </p:nvSpPr>
        <p:spPr>
          <a:xfrm>
            <a:off x="6784973" y="3899782"/>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g13f4abf63f8_3_43"/>
          <p:cNvSpPr txBox="1">
            <a:spLocks noGrp="1"/>
          </p:cNvSpPr>
          <p:nvPr>
            <p:ph type="body" idx="5"/>
          </p:nvPr>
        </p:nvSpPr>
        <p:spPr>
          <a:xfrm>
            <a:off x="327378" y="3561645"/>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g13f4abf63f8_3_43"/>
          <p:cNvSpPr txBox="1">
            <a:spLocks noGrp="1"/>
          </p:cNvSpPr>
          <p:nvPr>
            <p:ph type="body" idx="6"/>
          </p:nvPr>
        </p:nvSpPr>
        <p:spPr>
          <a:xfrm>
            <a:off x="327377" y="4194352"/>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g13f4abf63f8_3_43"/>
          <p:cNvSpPr txBox="1">
            <a:spLocks noGrp="1"/>
          </p:cNvSpPr>
          <p:nvPr>
            <p:ph type="body" idx="7"/>
          </p:nvPr>
        </p:nvSpPr>
        <p:spPr>
          <a:xfrm>
            <a:off x="327377" y="5335763"/>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g13f4abf63f8_3_43"/>
          <p:cNvSpPr txBox="1">
            <a:spLocks noGrp="1"/>
          </p:cNvSpPr>
          <p:nvPr>
            <p:ph type="body" idx="8"/>
          </p:nvPr>
        </p:nvSpPr>
        <p:spPr>
          <a:xfrm>
            <a:off x="6784974" y="4876271"/>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g13f4abf63f8_3_43"/>
          <p:cNvSpPr txBox="1">
            <a:spLocks noGrp="1"/>
          </p:cNvSpPr>
          <p:nvPr>
            <p:ph type="body" idx="9"/>
          </p:nvPr>
        </p:nvSpPr>
        <p:spPr>
          <a:xfrm>
            <a:off x="6784973" y="5508978"/>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g13f4abf63f8_3_4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meline 2">
  <p:cSld name="vertical timeline 2">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g13f4abf63f8_3_54"/>
          <p:cNvSpPr txBox="1">
            <a:spLocks noGrp="1"/>
          </p:cNvSpPr>
          <p:nvPr>
            <p:ph type="body" idx="1"/>
          </p:nvPr>
        </p:nvSpPr>
        <p:spPr>
          <a:xfrm>
            <a:off x="327378" y="518760"/>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g13f4abf63f8_3_54"/>
          <p:cNvSpPr txBox="1">
            <a:spLocks noGrp="1"/>
          </p:cNvSpPr>
          <p:nvPr>
            <p:ph type="body" idx="2"/>
          </p:nvPr>
        </p:nvSpPr>
        <p:spPr>
          <a:xfrm>
            <a:off x="6784975" y="146227"/>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g13f4abf63f8_3_54"/>
          <p:cNvSpPr txBox="1">
            <a:spLocks noGrp="1"/>
          </p:cNvSpPr>
          <p:nvPr>
            <p:ph type="body" idx="3"/>
          </p:nvPr>
        </p:nvSpPr>
        <p:spPr>
          <a:xfrm>
            <a:off x="6784974" y="778934"/>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g13f4abf63f8_3_54"/>
          <p:cNvSpPr txBox="1">
            <a:spLocks noGrp="1"/>
          </p:cNvSpPr>
          <p:nvPr>
            <p:ph type="body" idx="4"/>
          </p:nvPr>
        </p:nvSpPr>
        <p:spPr>
          <a:xfrm>
            <a:off x="6784974" y="2166937"/>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g13f4abf63f8_3_54"/>
          <p:cNvSpPr txBox="1">
            <a:spLocks noGrp="1"/>
          </p:cNvSpPr>
          <p:nvPr>
            <p:ph type="body" idx="5"/>
          </p:nvPr>
        </p:nvSpPr>
        <p:spPr>
          <a:xfrm>
            <a:off x="327379" y="1828800"/>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g13f4abf63f8_3_54"/>
          <p:cNvSpPr txBox="1">
            <a:spLocks noGrp="1"/>
          </p:cNvSpPr>
          <p:nvPr>
            <p:ph type="body" idx="6"/>
          </p:nvPr>
        </p:nvSpPr>
        <p:spPr>
          <a:xfrm>
            <a:off x="327378" y="2461507"/>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g13f4abf63f8_3_54"/>
          <p:cNvSpPr txBox="1">
            <a:spLocks noGrp="1"/>
          </p:cNvSpPr>
          <p:nvPr>
            <p:ph type="body" idx="7"/>
          </p:nvPr>
        </p:nvSpPr>
        <p:spPr>
          <a:xfrm>
            <a:off x="327377" y="3696317"/>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g13f4abf63f8_3_54"/>
          <p:cNvSpPr txBox="1">
            <a:spLocks noGrp="1"/>
          </p:cNvSpPr>
          <p:nvPr>
            <p:ph type="body" idx="8"/>
          </p:nvPr>
        </p:nvSpPr>
        <p:spPr>
          <a:xfrm>
            <a:off x="6784974" y="3323784"/>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g13f4abf63f8_3_54"/>
          <p:cNvSpPr txBox="1">
            <a:spLocks noGrp="1"/>
          </p:cNvSpPr>
          <p:nvPr>
            <p:ph type="body" idx="9"/>
          </p:nvPr>
        </p:nvSpPr>
        <p:spPr>
          <a:xfrm>
            <a:off x="6784973" y="3956491"/>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g13f4abf63f8_3_54"/>
          <p:cNvSpPr txBox="1">
            <a:spLocks noGrp="1"/>
          </p:cNvSpPr>
          <p:nvPr>
            <p:ph type="body" idx="13"/>
          </p:nvPr>
        </p:nvSpPr>
        <p:spPr>
          <a:xfrm>
            <a:off x="6784973" y="5266001"/>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g13f4abf63f8_3_54"/>
          <p:cNvSpPr txBox="1">
            <a:spLocks noGrp="1"/>
          </p:cNvSpPr>
          <p:nvPr>
            <p:ph type="body" idx="14"/>
          </p:nvPr>
        </p:nvSpPr>
        <p:spPr>
          <a:xfrm>
            <a:off x="327378" y="4927864"/>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g13f4abf63f8_3_54"/>
          <p:cNvSpPr txBox="1">
            <a:spLocks noGrp="1"/>
          </p:cNvSpPr>
          <p:nvPr>
            <p:ph type="body" idx="15"/>
          </p:nvPr>
        </p:nvSpPr>
        <p:spPr>
          <a:xfrm>
            <a:off x="327377" y="5560571"/>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g13f4abf63f8_3_5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meline 3">
  <p:cSld name="vertical timeline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g13f4abf63f8_3_67"/>
          <p:cNvSpPr txBox="1">
            <a:spLocks noGrp="1"/>
          </p:cNvSpPr>
          <p:nvPr>
            <p:ph type="body" idx="1"/>
          </p:nvPr>
        </p:nvSpPr>
        <p:spPr>
          <a:xfrm>
            <a:off x="327378" y="518760"/>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g13f4abf63f8_3_67"/>
          <p:cNvSpPr txBox="1">
            <a:spLocks noGrp="1"/>
          </p:cNvSpPr>
          <p:nvPr>
            <p:ph type="body" idx="2"/>
          </p:nvPr>
        </p:nvSpPr>
        <p:spPr>
          <a:xfrm>
            <a:off x="6784975" y="146227"/>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g13f4abf63f8_3_67"/>
          <p:cNvSpPr txBox="1">
            <a:spLocks noGrp="1"/>
          </p:cNvSpPr>
          <p:nvPr>
            <p:ph type="body" idx="3"/>
          </p:nvPr>
        </p:nvSpPr>
        <p:spPr>
          <a:xfrm>
            <a:off x="6784974" y="778934"/>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g13f4abf63f8_3_67"/>
          <p:cNvSpPr txBox="1">
            <a:spLocks noGrp="1"/>
          </p:cNvSpPr>
          <p:nvPr>
            <p:ph type="body" idx="4"/>
          </p:nvPr>
        </p:nvSpPr>
        <p:spPr>
          <a:xfrm>
            <a:off x="6784974" y="2166937"/>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g13f4abf63f8_3_67"/>
          <p:cNvSpPr txBox="1">
            <a:spLocks noGrp="1"/>
          </p:cNvSpPr>
          <p:nvPr>
            <p:ph type="body" idx="5"/>
          </p:nvPr>
        </p:nvSpPr>
        <p:spPr>
          <a:xfrm>
            <a:off x="327379" y="1828800"/>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g13f4abf63f8_3_67"/>
          <p:cNvSpPr txBox="1">
            <a:spLocks noGrp="1"/>
          </p:cNvSpPr>
          <p:nvPr>
            <p:ph type="body" idx="6"/>
          </p:nvPr>
        </p:nvSpPr>
        <p:spPr>
          <a:xfrm>
            <a:off x="327378" y="2461507"/>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g13f4abf63f8_3_67"/>
          <p:cNvSpPr txBox="1">
            <a:spLocks noGrp="1"/>
          </p:cNvSpPr>
          <p:nvPr>
            <p:ph type="body" idx="7"/>
          </p:nvPr>
        </p:nvSpPr>
        <p:spPr>
          <a:xfrm>
            <a:off x="327378" y="3684765"/>
            <a:ext cx="5079600" cy="7461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g13f4abf63f8_3_67"/>
          <p:cNvSpPr txBox="1">
            <a:spLocks noGrp="1"/>
          </p:cNvSpPr>
          <p:nvPr>
            <p:ph type="body" idx="8"/>
          </p:nvPr>
        </p:nvSpPr>
        <p:spPr>
          <a:xfrm>
            <a:off x="6784975" y="3312232"/>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g13f4abf63f8_3_67"/>
          <p:cNvSpPr txBox="1">
            <a:spLocks noGrp="1"/>
          </p:cNvSpPr>
          <p:nvPr>
            <p:ph type="body" idx="9"/>
          </p:nvPr>
        </p:nvSpPr>
        <p:spPr>
          <a:xfrm>
            <a:off x="6784974" y="3944939"/>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g13f4abf63f8_3_67"/>
          <p:cNvSpPr txBox="1">
            <a:spLocks noGrp="1"/>
          </p:cNvSpPr>
          <p:nvPr>
            <p:ph type="body" idx="13"/>
          </p:nvPr>
        </p:nvSpPr>
        <p:spPr>
          <a:xfrm>
            <a:off x="6784974" y="5268477"/>
            <a:ext cx="5079600" cy="7461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g13f4abf63f8_3_67"/>
          <p:cNvSpPr txBox="1">
            <a:spLocks noGrp="1"/>
          </p:cNvSpPr>
          <p:nvPr>
            <p:ph type="body" idx="14"/>
          </p:nvPr>
        </p:nvSpPr>
        <p:spPr>
          <a:xfrm>
            <a:off x="327379" y="4930340"/>
            <a:ext cx="5079600" cy="48600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g13f4abf63f8_3_67"/>
          <p:cNvSpPr txBox="1">
            <a:spLocks noGrp="1"/>
          </p:cNvSpPr>
          <p:nvPr>
            <p:ph type="body" idx="15"/>
          </p:nvPr>
        </p:nvSpPr>
        <p:spPr>
          <a:xfrm>
            <a:off x="327378" y="5563047"/>
            <a:ext cx="5079600" cy="90300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g13f4abf63f8_3_6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ave and text">
  <p:cSld name="Wave and text">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g13f4abf63f8_3_12"/>
          <p:cNvSpPr txBox="1">
            <a:spLocks noGrp="1"/>
          </p:cNvSpPr>
          <p:nvPr>
            <p:ph type="title"/>
          </p:nvPr>
        </p:nvSpPr>
        <p:spPr>
          <a:xfrm>
            <a:off x="0" y="365125"/>
            <a:ext cx="6822900" cy="1325700"/>
          </a:xfrm>
          <a:prstGeom prst="rect">
            <a:avLst/>
          </a:prstGeom>
          <a:solidFill>
            <a:srgbClr val="35A3B0"/>
          </a:solidFill>
          <a:ln>
            <a:noFill/>
          </a:ln>
        </p:spPr>
        <p:txBody>
          <a:bodyPr spcFirstLastPara="1" wrap="square" lIns="365750" tIns="45700" rIns="365750" bIns="45700" anchor="ctr" anchorCtr="0">
            <a:normAutofit/>
          </a:bodyPr>
          <a:lstStyle>
            <a:lvl1pPr marR="0" lvl="0" algn="l" rtl="0">
              <a:lnSpc>
                <a:spcPct val="90000"/>
              </a:lnSpc>
              <a:spcBef>
                <a:spcPts val="0"/>
              </a:spcBef>
              <a:spcAft>
                <a:spcPts val="0"/>
              </a:spcAft>
              <a:buClr>
                <a:srgbClr val="001D48"/>
              </a:buClr>
              <a:buSzPts val="4000"/>
              <a:buFont typeface="Fira Sans"/>
              <a:buNone/>
              <a:defRPr sz="4000" b="1" i="1" u="none" strike="noStrike" cap="none">
                <a:solidFill>
                  <a:srgbClr val="001D48"/>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g13f4abf63f8_3_12"/>
          <p:cNvSpPr txBox="1">
            <a:spLocks noGrp="1"/>
          </p:cNvSpPr>
          <p:nvPr>
            <p:ph type="body" idx="1"/>
          </p:nvPr>
        </p:nvSpPr>
        <p:spPr>
          <a:xfrm>
            <a:off x="458151" y="2057917"/>
            <a:ext cx="9037500" cy="1447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g13f4abf63f8_3_12"/>
          <p:cNvSpPr txBox="1">
            <a:spLocks noGrp="1"/>
          </p:cNvSpPr>
          <p:nvPr>
            <p:ph type="body" idx="2"/>
          </p:nvPr>
        </p:nvSpPr>
        <p:spPr>
          <a:xfrm>
            <a:off x="2920313" y="5497689"/>
            <a:ext cx="9037500" cy="99510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chemeClr val="dk1"/>
              </a:buClr>
              <a:buSzPts val="3000"/>
              <a:buFont typeface="Arial"/>
              <a:buNone/>
              <a:defRPr sz="3000" b="1" i="0" u="none" strike="noStrike" cap="none">
                <a:solidFill>
                  <a:schemeClr val="dk1"/>
                </a:solidFill>
                <a:latin typeface="Atkinson Hyperlegible"/>
                <a:ea typeface="Atkinson Hyperlegible"/>
                <a:cs typeface="Atkinson Hyperlegible"/>
                <a:sym typeface="Atkinson Hyperlegible"/>
              </a:defRPr>
            </a:lvl1pPr>
            <a:lvl2pPr marL="914400" marR="0" lvl="1"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2pPr>
            <a:lvl3pPr marL="1371600" marR="0" lvl="2"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3pPr>
            <a:lvl4pPr marL="1828800" marR="0" lvl="3"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4pPr>
            <a:lvl5pPr marL="2286000" marR="0" lvl="4" indent="-228600" algn="l" rtl="0">
              <a:lnSpc>
                <a:spcPct val="90000"/>
              </a:lnSpc>
              <a:spcBef>
                <a:spcPts val="500"/>
              </a:spcBef>
              <a:spcAft>
                <a:spcPts val="0"/>
              </a:spcAft>
              <a:buClr>
                <a:schemeClr val="lt1"/>
              </a:buClr>
              <a:buSzPts val="2200"/>
              <a:buFont typeface="Arial"/>
              <a:buNone/>
              <a:defRPr sz="2200" b="1" i="0" u="none" strike="noStrike" cap="none">
                <a:solidFill>
                  <a:schemeClr val="lt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g13f4abf63f8_3_1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orizontal Timeline 1">
  <p:cSld name="Horizontal Timeline 1">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g13f4abf63f8_3_80"/>
          <p:cNvSpPr txBox="1">
            <a:spLocks noGrp="1"/>
          </p:cNvSpPr>
          <p:nvPr>
            <p:ph type="title"/>
          </p:nvPr>
        </p:nvSpPr>
        <p:spPr>
          <a:xfrm>
            <a:off x="0" y="365125"/>
            <a:ext cx="8035200" cy="746100"/>
          </a:xfrm>
          <a:prstGeom prst="rect">
            <a:avLst/>
          </a:prstGeom>
          <a:solidFill>
            <a:srgbClr val="267988"/>
          </a:solidFill>
          <a:ln>
            <a:noFill/>
          </a:ln>
        </p:spPr>
        <p:txBody>
          <a:bodyPr spcFirstLastPara="1" wrap="square" lIns="365750" tIns="45700" rIns="365750" bIns="45700" anchor="ctr" anchorCtr="0">
            <a:normAutofit/>
          </a:bodyPr>
          <a:lstStyle>
            <a:lvl1pPr marR="0" lvl="0" algn="l" rtl="0">
              <a:lnSpc>
                <a:spcPct val="90000"/>
              </a:lnSpc>
              <a:spcBef>
                <a:spcPts val="0"/>
              </a:spcBef>
              <a:spcAft>
                <a:spcPts val="0"/>
              </a:spcAft>
              <a:buClr>
                <a:schemeClr val="lt1"/>
              </a:buClr>
              <a:buSzPts val="4800"/>
              <a:buFont typeface="Fira Sans"/>
              <a:buNone/>
              <a:defRPr sz="4800" b="1" i="1" u="none" strike="noStrike" cap="none">
                <a:solidFill>
                  <a:schemeClr val="lt1"/>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 name="Google Shape;135;g13f4abf63f8_3_80"/>
          <p:cNvSpPr txBox="1">
            <a:spLocks noGrp="1"/>
          </p:cNvSpPr>
          <p:nvPr>
            <p:ph type="body" idx="1"/>
          </p:nvPr>
        </p:nvSpPr>
        <p:spPr>
          <a:xfrm>
            <a:off x="361315" y="1756763"/>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g13f4abf63f8_3_80"/>
          <p:cNvSpPr txBox="1">
            <a:spLocks noGrp="1"/>
          </p:cNvSpPr>
          <p:nvPr>
            <p:ph type="body" idx="2"/>
          </p:nvPr>
        </p:nvSpPr>
        <p:spPr>
          <a:xfrm>
            <a:off x="361316" y="4193082"/>
            <a:ext cx="2667600" cy="486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g13f4abf63f8_3_80"/>
          <p:cNvSpPr txBox="1">
            <a:spLocks noGrp="1"/>
          </p:cNvSpPr>
          <p:nvPr>
            <p:ph type="body" idx="3"/>
          </p:nvPr>
        </p:nvSpPr>
        <p:spPr>
          <a:xfrm>
            <a:off x="361315" y="4825788"/>
            <a:ext cx="2667600" cy="16671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g13f4abf63f8_3_80"/>
          <p:cNvSpPr txBox="1">
            <a:spLocks noGrp="1"/>
          </p:cNvSpPr>
          <p:nvPr>
            <p:ph type="body" idx="4"/>
          </p:nvPr>
        </p:nvSpPr>
        <p:spPr>
          <a:xfrm>
            <a:off x="3302636" y="1244900"/>
            <a:ext cx="2667600" cy="486000"/>
          </a:xfrm>
          <a:prstGeom prst="rect">
            <a:avLst/>
          </a:prstGeom>
          <a:noFill/>
          <a:ln>
            <a:noFill/>
          </a:ln>
        </p:spPr>
        <p:txBody>
          <a:bodyPr spcFirstLastPara="1" wrap="square" lIns="91425" tIns="0" rIns="91425" bIns="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g13f4abf63f8_3_80"/>
          <p:cNvSpPr txBox="1">
            <a:spLocks noGrp="1"/>
          </p:cNvSpPr>
          <p:nvPr>
            <p:ph type="body" idx="5"/>
          </p:nvPr>
        </p:nvSpPr>
        <p:spPr>
          <a:xfrm>
            <a:off x="3302635" y="1877607"/>
            <a:ext cx="2667600" cy="7746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g13f4abf63f8_3_80"/>
          <p:cNvSpPr txBox="1">
            <a:spLocks noGrp="1"/>
          </p:cNvSpPr>
          <p:nvPr>
            <p:ph type="body" idx="6"/>
          </p:nvPr>
        </p:nvSpPr>
        <p:spPr>
          <a:xfrm>
            <a:off x="3302635" y="4305970"/>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g13f4abf63f8_3_80"/>
          <p:cNvSpPr txBox="1">
            <a:spLocks noGrp="1"/>
          </p:cNvSpPr>
          <p:nvPr>
            <p:ph type="body" idx="7"/>
          </p:nvPr>
        </p:nvSpPr>
        <p:spPr>
          <a:xfrm>
            <a:off x="6243954" y="1710319"/>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g13f4abf63f8_3_80"/>
          <p:cNvSpPr txBox="1">
            <a:spLocks noGrp="1"/>
          </p:cNvSpPr>
          <p:nvPr>
            <p:ph type="body" idx="8"/>
          </p:nvPr>
        </p:nvSpPr>
        <p:spPr>
          <a:xfrm>
            <a:off x="6243955" y="4146638"/>
            <a:ext cx="2667600" cy="486000"/>
          </a:xfrm>
          <a:prstGeom prst="rect">
            <a:avLst/>
          </a:prstGeom>
          <a:noFill/>
          <a:ln>
            <a:noFill/>
          </a:ln>
        </p:spPr>
        <p:txBody>
          <a:bodyPr spcFirstLastPara="1" wrap="square" lIns="91425" tIns="0" rIns="91425" bIns="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g13f4abf63f8_3_80"/>
          <p:cNvSpPr txBox="1">
            <a:spLocks noGrp="1"/>
          </p:cNvSpPr>
          <p:nvPr>
            <p:ph type="body" idx="9"/>
          </p:nvPr>
        </p:nvSpPr>
        <p:spPr>
          <a:xfrm>
            <a:off x="6243954" y="4779344"/>
            <a:ext cx="2667600" cy="16671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g13f4abf63f8_3_80"/>
          <p:cNvSpPr txBox="1">
            <a:spLocks noGrp="1"/>
          </p:cNvSpPr>
          <p:nvPr>
            <p:ph type="body" idx="13"/>
          </p:nvPr>
        </p:nvSpPr>
        <p:spPr>
          <a:xfrm>
            <a:off x="9163047" y="4305970"/>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g13f4abf63f8_3_80"/>
          <p:cNvSpPr txBox="1">
            <a:spLocks noGrp="1"/>
          </p:cNvSpPr>
          <p:nvPr>
            <p:ph type="body" idx="14"/>
          </p:nvPr>
        </p:nvSpPr>
        <p:spPr>
          <a:xfrm>
            <a:off x="9185273" y="290513"/>
            <a:ext cx="2667600" cy="486000"/>
          </a:xfrm>
          <a:prstGeom prst="rect">
            <a:avLst/>
          </a:prstGeom>
          <a:noFill/>
          <a:ln>
            <a:noFill/>
          </a:ln>
        </p:spPr>
        <p:txBody>
          <a:bodyPr spcFirstLastPara="1" wrap="square" lIns="91425" tIns="0" rIns="91425" bIns="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g13f4abf63f8_3_80"/>
          <p:cNvSpPr txBox="1">
            <a:spLocks noGrp="1"/>
          </p:cNvSpPr>
          <p:nvPr>
            <p:ph type="body" idx="15"/>
          </p:nvPr>
        </p:nvSpPr>
        <p:spPr>
          <a:xfrm>
            <a:off x="9185272" y="923219"/>
            <a:ext cx="2667600" cy="16671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g13f4abf63f8_3_8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orizontal Timeline 2">
  <p:cSld name="Horizontal Timeline 2">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g13f4abf63f8_3_94"/>
          <p:cNvSpPr txBox="1">
            <a:spLocks noGrp="1"/>
          </p:cNvSpPr>
          <p:nvPr>
            <p:ph type="body" idx="1"/>
          </p:nvPr>
        </p:nvSpPr>
        <p:spPr>
          <a:xfrm>
            <a:off x="361315" y="1756763"/>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g13f4abf63f8_3_94"/>
          <p:cNvSpPr txBox="1">
            <a:spLocks noGrp="1"/>
          </p:cNvSpPr>
          <p:nvPr>
            <p:ph type="body" idx="2"/>
          </p:nvPr>
        </p:nvSpPr>
        <p:spPr>
          <a:xfrm>
            <a:off x="361316" y="4193082"/>
            <a:ext cx="2667600" cy="486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g13f4abf63f8_3_94"/>
          <p:cNvSpPr txBox="1">
            <a:spLocks noGrp="1"/>
          </p:cNvSpPr>
          <p:nvPr>
            <p:ph type="body" idx="3"/>
          </p:nvPr>
        </p:nvSpPr>
        <p:spPr>
          <a:xfrm>
            <a:off x="361315" y="4825788"/>
            <a:ext cx="2667600" cy="16671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g13f4abf63f8_3_94"/>
          <p:cNvSpPr txBox="1">
            <a:spLocks noGrp="1"/>
          </p:cNvSpPr>
          <p:nvPr>
            <p:ph type="body" idx="4"/>
          </p:nvPr>
        </p:nvSpPr>
        <p:spPr>
          <a:xfrm>
            <a:off x="3302635" y="4305970"/>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g13f4abf63f8_3_94"/>
          <p:cNvSpPr txBox="1">
            <a:spLocks noGrp="1"/>
          </p:cNvSpPr>
          <p:nvPr>
            <p:ph type="body" idx="5"/>
          </p:nvPr>
        </p:nvSpPr>
        <p:spPr>
          <a:xfrm>
            <a:off x="6243954" y="1710319"/>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g13f4abf63f8_3_94"/>
          <p:cNvSpPr txBox="1">
            <a:spLocks noGrp="1"/>
          </p:cNvSpPr>
          <p:nvPr>
            <p:ph type="body" idx="6"/>
          </p:nvPr>
        </p:nvSpPr>
        <p:spPr>
          <a:xfrm>
            <a:off x="6243955" y="4146638"/>
            <a:ext cx="2667600" cy="486000"/>
          </a:xfrm>
          <a:prstGeom prst="rect">
            <a:avLst/>
          </a:prstGeom>
          <a:noFill/>
          <a:ln>
            <a:noFill/>
          </a:ln>
        </p:spPr>
        <p:txBody>
          <a:bodyPr spcFirstLastPara="1" wrap="square" lIns="91425" tIns="0" rIns="91425" bIns="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g13f4abf63f8_3_94"/>
          <p:cNvSpPr txBox="1">
            <a:spLocks noGrp="1"/>
          </p:cNvSpPr>
          <p:nvPr>
            <p:ph type="body" idx="7"/>
          </p:nvPr>
        </p:nvSpPr>
        <p:spPr>
          <a:xfrm>
            <a:off x="6243954" y="4779344"/>
            <a:ext cx="2667600" cy="16671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g13f4abf63f8_3_94"/>
          <p:cNvSpPr txBox="1">
            <a:spLocks noGrp="1"/>
          </p:cNvSpPr>
          <p:nvPr>
            <p:ph type="body" idx="8"/>
          </p:nvPr>
        </p:nvSpPr>
        <p:spPr>
          <a:xfrm>
            <a:off x="9163047" y="4305970"/>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g13f4abf63f8_3_94"/>
          <p:cNvSpPr txBox="1">
            <a:spLocks noGrp="1"/>
          </p:cNvSpPr>
          <p:nvPr>
            <p:ph type="body" idx="9"/>
          </p:nvPr>
        </p:nvSpPr>
        <p:spPr>
          <a:xfrm>
            <a:off x="9185273" y="290513"/>
            <a:ext cx="2667600" cy="486000"/>
          </a:xfrm>
          <a:prstGeom prst="rect">
            <a:avLst/>
          </a:prstGeom>
          <a:noFill/>
          <a:ln>
            <a:noFill/>
          </a:ln>
        </p:spPr>
        <p:txBody>
          <a:bodyPr spcFirstLastPara="1" wrap="square" lIns="91425" tIns="0" rIns="91425" bIns="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g13f4abf63f8_3_94"/>
          <p:cNvSpPr txBox="1">
            <a:spLocks noGrp="1"/>
          </p:cNvSpPr>
          <p:nvPr>
            <p:ph type="body" idx="13"/>
          </p:nvPr>
        </p:nvSpPr>
        <p:spPr>
          <a:xfrm>
            <a:off x="9185272" y="923219"/>
            <a:ext cx="2667600" cy="16671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g13f4abf63f8_3_94"/>
          <p:cNvSpPr txBox="1">
            <a:spLocks noGrp="1"/>
          </p:cNvSpPr>
          <p:nvPr>
            <p:ph type="body" idx="14"/>
          </p:nvPr>
        </p:nvSpPr>
        <p:spPr>
          <a:xfrm>
            <a:off x="3302636" y="244069"/>
            <a:ext cx="2667600" cy="486000"/>
          </a:xfrm>
          <a:prstGeom prst="rect">
            <a:avLst/>
          </a:prstGeom>
          <a:noFill/>
          <a:ln>
            <a:noFill/>
          </a:ln>
        </p:spPr>
        <p:txBody>
          <a:bodyPr spcFirstLastPara="1" wrap="square" lIns="91425" tIns="0" rIns="91425" bIns="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g13f4abf63f8_3_94"/>
          <p:cNvSpPr txBox="1">
            <a:spLocks noGrp="1"/>
          </p:cNvSpPr>
          <p:nvPr>
            <p:ph type="body" idx="15"/>
          </p:nvPr>
        </p:nvSpPr>
        <p:spPr>
          <a:xfrm>
            <a:off x="3302635" y="876775"/>
            <a:ext cx="2667600" cy="16671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g13f4abf63f8_3_9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orizontal Timeline 3">
  <p:cSld name="Horizontal Timeline 3">
    <p:bg>
      <p:bgPr>
        <a:blipFill>
          <a:blip r:embed="rId2">
            <a:alphaModFix/>
          </a:blip>
          <a:stretch>
            <a:fillRect/>
          </a:stretch>
        </a:blipFill>
        <a:effectLst/>
      </p:bgPr>
    </p:bg>
    <p:spTree>
      <p:nvGrpSpPr>
        <p:cNvPr id="1" name="Shape 162"/>
        <p:cNvGrpSpPr/>
        <p:nvPr/>
      </p:nvGrpSpPr>
      <p:grpSpPr>
        <a:xfrm>
          <a:off x="0" y="0"/>
          <a:ext cx="0" cy="0"/>
          <a:chOff x="0" y="0"/>
          <a:chExt cx="0" cy="0"/>
        </a:xfrm>
      </p:grpSpPr>
      <p:sp>
        <p:nvSpPr>
          <p:cNvPr id="163" name="Google Shape;163;g13f4abf63f8_3_107"/>
          <p:cNvSpPr txBox="1">
            <a:spLocks noGrp="1"/>
          </p:cNvSpPr>
          <p:nvPr>
            <p:ph type="body" idx="1"/>
          </p:nvPr>
        </p:nvSpPr>
        <p:spPr>
          <a:xfrm>
            <a:off x="361315" y="1756763"/>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g13f4abf63f8_3_107"/>
          <p:cNvSpPr txBox="1">
            <a:spLocks noGrp="1"/>
          </p:cNvSpPr>
          <p:nvPr>
            <p:ph type="body" idx="2"/>
          </p:nvPr>
        </p:nvSpPr>
        <p:spPr>
          <a:xfrm>
            <a:off x="361316" y="4193082"/>
            <a:ext cx="2667600" cy="4860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g13f4abf63f8_3_107"/>
          <p:cNvSpPr txBox="1">
            <a:spLocks noGrp="1"/>
          </p:cNvSpPr>
          <p:nvPr>
            <p:ph type="body" idx="3"/>
          </p:nvPr>
        </p:nvSpPr>
        <p:spPr>
          <a:xfrm>
            <a:off x="361315" y="4825788"/>
            <a:ext cx="2667600" cy="16671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g13f4abf63f8_3_107"/>
          <p:cNvSpPr txBox="1">
            <a:spLocks noGrp="1"/>
          </p:cNvSpPr>
          <p:nvPr>
            <p:ph type="body" idx="4"/>
          </p:nvPr>
        </p:nvSpPr>
        <p:spPr>
          <a:xfrm>
            <a:off x="3302635" y="4305970"/>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g13f4abf63f8_3_107"/>
          <p:cNvSpPr txBox="1">
            <a:spLocks noGrp="1"/>
          </p:cNvSpPr>
          <p:nvPr>
            <p:ph type="body" idx="5"/>
          </p:nvPr>
        </p:nvSpPr>
        <p:spPr>
          <a:xfrm>
            <a:off x="6243954" y="1710319"/>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g13f4abf63f8_3_107"/>
          <p:cNvSpPr txBox="1">
            <a:spLocks noGrp="1"/>
          </p:cNvSpPr>
          <p:nvPr>
            <p:ph type="body" idx="6"/>
          </p:nvPr>
        </p:nvSpPr>
        <p:spPr>
          <a:xfrm>
            <a:off x="6243955" y="4146638"/>
            <a:ext cx="2667600" cy="486000"/>
          </a:xfrm>
          <a:prstGeom prst="rect">
            <a:avLst/>
          </a:prstGeom>
          <a:noFill/>
          <a:ln>
            <a:noFill/>
          </a:ln>
        </p:spPr>
        <p:txBody>
          <a:bodyPr spcFirstLastPara="1" wrap="square" lIns="91425" tIns="0" rIns="91425" bIns="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g13f4abf63f8_3_107"/>
          <p:cNvSpPr txBox="1">
            <a:spLocks noGrp="1"/>
          </p:cNvSpPr>
          <p:nvPr>
            <p:ph type="body" idx="7"/>
          </p:nvPr>
        </p:nvSpPr>
        <p:spPr>
          <a:xfrm>
            <a:off x="6243954" y="4779344"/>
            <a:ext cx="2667600" cy="16671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g13f4abf63f8_3_107"/>
          <p:cNvSpPr txBox="1">
            <a:spLocks noGrp="1"/>
          </p:cNvSpPr>
          <p:nvPr>
            <p:ph type="body" idx="8"/>
          </p:nvPr>
        </p:nvSpPr>
        <p:spPr>
          <a:xfrm>
            <a:off x="9163047" y="4305970"/>
            <a:ext cx="2667600" cy="746100"/>
          </a:xfrm>
          <a:prstGeom prst="rect">
            <a:avLst/>
          </a:prstGeom>
          <a:noFill/>
          <a:ln>
            <a:noFill/>
          </a:ln>
        </p:spPr>
        <p:txBody>
          <a:bodyPr spcFirstLastPara="1" wrap="square" lIns="91425" tIns="0" rIns="91425" bIns="0" anchor="ctr" anchorCtr="0">
            <a:noAutofit/>
          </a:bodyPr>
          <a:lstStyle>
            <a:lvl1pPr marL="457200" marR="0" lvl="0" indent="-228600" algn="ctr" rtl="0">
              <a:lnSpc>
                <a:spcPct val="100000"/>
              </a:lnSpc>
              <a:spcBef>
                <a:spcPts val="1000"/>
              </a:spcBef>
              <a:spcAft>
                <a:spcPts val="0"/>
              </a:spcAft>
              <a:buClr>
                <a:schemeClr val="lt1"/>
              </a:buClr>
              <a:buSzPts val="3000"/>
              <a:buFont typeface="Arial"/>
              <a:buNone/>
              <a:defRPr sz="3000" b="0" i="0"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g13f4abf63f8_3_107"/>
          <p:cNvSpPr txBox="1">
            <a:spLocks noGrp="1"/>
          </p:cNvSpPr>
          <p:nvPr>
            <p:ph type="body" idx="9"/>
          </p:nvPr>
        </p:nvSpPr>
        <p:spPr>
          <a:xfrm>
            <a:off x="9185273" y="290513"/>
            <a:ext cx="2667600" cy="486000"/>
          </a:xfrm>
          <a:prstGeom prst="rect">
            <a:avLst/>
          </a:prstGeom>
          <a:noFill/>
          <a:ln>
            <a:noFill/>
          </a:ln>
        </p:spPr>
        <p:txBody>
          <a:bodyPr spcFirstLastPara="1" wrap="square" lIns="91425" tIns="0" rIns="91425" bIns="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g13f4abf63f8_3_107"/>
          <p:cNvSpPr txBox="1">
            <a:spLocks noGrp="1"/>
          </p:cNvSpPr>
          <p:nvPr>
            <p:ph type="body" idx="13"/>
          </p:nvPr>
        </p:nvSpPr>
        <p:spPr>
          <a:xfrm>
            <a:off x="9185272" y="923219"/>
            <a:ext cx="2667600" cy="16671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g13f4abf63f8_3_107"/>
          <p:cNvSpPr txBox="1">
            <a:spLocks noGrp="1"/>
          </p:cNvSpPr>
          <p:nvPr>
            <p:ph type="body" idx="14"/>
          </p:nvPr>
        </p:nvSpPr>
        <p:spPr>
          <a:xfrm>
            <a:off x="3302636" y="244069"/>
            <a:ext cx="2667600" cy="486000"/>
          </a:xfrm>
          <a:prstGeom prst="rect">
            <a:avLst/>
          </a:prstGeom>
          <a:noFill/>
          <a:ln>
            <a:noFill/>
          </a:ln>
        </p:spPr>
        <p:txBody>
          <a:bodyPr spcFirstLastPara="1" wrap="square" lIns="91425" tIns="0" rIns="91425" bIns="0" anchor="ctr"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Fira Sans SemiBold"/>
                <a:ea typeface="Fira Sans SemiBold"/>
                <a:cs typeface="Fira Sans SemiBold"/>
                <a:sym typeface="Fira Sans SemiBold"/>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g13f4abf63f8_3_107"/>
          <p:cNvSpPr txBox="1">
            <a:spLocks noGrp="1"/>
          </p:cNvSpPr>
          <p:nvPr>
            <p:ph type="body" idx="15"/>
          </p:nvPr>
        </p:nvSpPr>
        <p:spPr>
          <a:xfrm>
            <a:off x="3302635" y="876775"/>
            <a:ext cx="2667600" cy="16671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g13f4abf63f8_3_10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mall photo and text">
  <p:cSld name="small photo and text">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g13f4abf63f8_3_120"/>
          <p:cNvSpPr>
            <a:spLocks noGrp="1"/>
          </p:cNvSpPr>
          <p:nvPr>
            <p:ph type="pic" idx="2"/>
          </p:nvPr>
        </p:nvSpPr>
        <p:spPr>
          <a:xfrm>
            <a:off x="3067050" y="400050"/>
            <a:ext cx="6057900" cy="6057900"/>
          </a:xfrm>
          <a:prstGeom prst="ellipse">
            <a:avLst/>
          </a:prstGeom>
          <a:noFill/>
          <a:ln>
            <a:noFill/>
          </a:ln>
        </p:spPr>
      </p:sp>
      <p:sp>
        <p:nvSpPr>
          <p:cNvPr id="178" name="Google Shape;178;g13f4abf63f8_3_120"/>
          <p:cNvSpPr/>
          <p:nvPr/>
        </p:nvSpPr>
        <p:spPr>
          <a:xfrm>
            <a:off x="7109460" y="3914775"/>
            <a:ext cx="6423600" cy="6423600"/>
          </a:xfrm>
          <a:prstGeom prst="ellipse">
            <a:avLst/>
          </a:prstGeom>
          <a:solidFill>
            <a:srgbClr val="35A3B0"/>
          </a:solidFill>
          <a:ln w="12700" cap="flat" cmpd="sng">
            <a:solidFill>
              <a:srgbClr val="001A36"/>
            </a:solidFill>
            <a:prstDash val="solid"/>
            <a:miter lim="800000"/>
            <a:headEnd type="none" w="sm" len="sm"/>
            <a:tailEnd type="none" w="sm" len="sm"/>
          </a:ln>
          <a:effectLst>
            <a:outerShdw blurRad="452493" dist="62509" dir="10800000" sx="99000" sy="99000" algn="r" rotWithShape="0">
              <a:srgbClr val="000000">
                <a:alpha val="6039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g13f4abf63f8_3_120"/>
          <p:cNvSpPr txBox="1">
            <a:spLocks noGrp="1"/>
          </p:cNvSpPr>
          <p:nvPr>
            <p:ph type="title"/>
          </p:nvPr>
        </p:nvSpPr>
        <p:spPr>
          <a:xfrm>
            <a:off x="0" y="365125"/>
            <a:ext cx="6822900" cy="1325700"/>
          </a:xfrm>
          <a:prstGeom prst="rect">
            <a:avLst/>
          </a:prstGeom>
          <a:solidFill>
            <a:srgbClr val="35A3B0"/>
          </a:solidFill>
          <a:ln>
            <a:noFill/>
          </a:ln>
        </p:spPr>
        <p:txBody>
          <a:bodyPr spcFirstLastPara="1" wrap="square" lIns="365750" tIns="45700" rIns="365750" bIns="45700" anchor="ctr" anchorCtr="0">
            <a:normAutofit/>
          </a:bodyPr>
          <a:lstStyle>
            <a:lvl1pPr marR="0" lvl="0" algn="l" rtl="0">
              <a:lnSpc>
                <a:spcPct val="90000"/>
              </a:lnSpc>
              <a:spcBef>
                <a:spcPts val="0"/>
              </a:spcBef>
              <a:spcAft>
                <a:spcPts val="0"/>
              </a:spcAft>
              <a:buClr>
                <a:srgbClr val="001D48"/>
              </a:buClr>
              <a:buSzPts val="4000"/>
              <a:buFont typeface="Fira Sans"/>
              <a:buNone/>
              <a:defRPr sz="4000" b="1" i="1" u="none" strike="noStrike" cap="none">
                <a:solidFill>
                  <a:srgbClr val="001D48"/>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0" name="Google Shape;180;g13f4abf63f8_3_120"/>
          <p:cNvSpPr txBox="1">
            <a:spLocks noGrp="1"/>
          </p:cNvSpPr>
          <p:nvPr>
            <p:ph type="body" idx="1"/>
          </p:nvPr>
        </p:nvSpPr>
        <p:spPr>
          <a:xfrm>
            <a:off x="8606790" y="4790863"/>
            <a:ext cx="3310800" cy="16671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rgbClr val="001D48"/>
              </a:buClr>
              <a:buSzPts val="3000"/>
              <a:buFont typeface="Arial"/>
              <a:buNone/>
              <a:defRPr sz="3000" b="1" i="0" u="none" strike="noStrike" cap="none">
                <a:solidFill>
                  <a:srgbClr val="001D48"/>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g13f4abf63f8_3_12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1D48"/>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1D48"/>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1D48"/>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1D48"/>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1D48"/>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1D48"/>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1D48"/>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1D48"/>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1D4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arge photo and text">
  <p:cSld name="large photo and text">
    <p:bg>
      <p:bgPr>
        <a:blipFill>
          <a:blip r:embed="rId2">
            <a:alphaModFix/>
          </a:blip>
          <a:stretch>
            <a:fillRect/>
          </a:stretch>
        </a:blipFill>
        <a:effectLst/>
      </p:bgPr>
    </p:bg>
    <p:spTree>
      <p:nvGrpSpPr>
        <p:cNvPr id="1" name="Shape 182"/>
        <p:cNvGrpSpPr/>
        <p:nvPr/>
      </p:nvGrpSpPr>
      <p:grpSpPr>
        <a:xfrm>
          <a:off x="0" y="0"/>
          <a:ext cx="0" cy="0"/>
          <a:chOff x="0" y="0"/>
          <a:chExt cx="0" cy="0"/>
        </a:xfrm>
      </p:grpSpPr>
      <p:sp>
        <p:nvSpPr>
          <p:cNvPr id="183" name="Google Shape;183;g13f4abf63f8_3_125"/>
          <p:cNvSpPr>
            <a:spLocks noGrp="1"/>
          </p:cNvSpPr>
          <p:nvPr>
            <p:ph type="pic" idx="2"/>
          </p:nvPr>
        </p:nvSpPr>
        <p:spPr>
          <a:xfrm>
            <a:off x="-1474470" y="-1383030"/>
            <a:ext cx="9624000" cy="9624000"/>
          </a:xfrm>
          <a:prstGeom prst="ellipse">
            <a:avLst/>
          </a:prstGeom>
          <a:noFill/>
          <a:ln>
            <a:noFill/>
          </a:ln>
        </p:spPr>
      </p:sp>
      <p:sp>
        <p:nvSpPr>
          <p:cNvPr id="184" name="Google Shape;184;g13f4abf63f8_3_125"/>
          <p:cNvSpPr txBox="1">
            <a:spLocks noGrp="1"/>
          </p:cNvSpPr>
          <p:nvPr>
            <p:ph type="title"/>
          </p:nvPr>
        </p:nvSpPr>
        <p:spPr>
          <a:xfrm>
            <a:off x="0" y="365125"/>
            <a:ext cx="6822900" cy="1325700"/>
          </a:xfrm>
          <a:prstGeom prst="rect">
            <a:avLst/>
          </a:prstGeom>
          <a:solidFill>
            <a:srgbClr val="267988"/>
          </a:solidFill>
          <a:ln>
            <a:noFill/>
          </a:ln>
        </p:spPr>
        <p:txBody>
          <a:bodyPr spcFirstLastPara="1" wrap="square" lIns="365750" tIns="45700" rIns="365750" bIns="45700" anchor="ctr" anchorCtr="0">
            <a:normAutofit/>
          </a:bodyPr>
          <a:lstStyle>
            <a:lvl1pPr marR="0" lvl="0" algn="l" rtl="0">
              <a:lnSpc>
                <a:spcPct val="90000"/>
              </a:lnSpc>
              <a:spcBef>
                <a:spcPts val="0"/>
              </a:spcBef>
              <a:spcAft>
                <a:spcPts val="0"/>
              </a:spcAft>
              <a:buClr>
                <a:schemeClr val="lt1"/>
              </a:buClr>
              <a:buSzPts val="4000"/>
              <a:buFont typeface="Fira Sans"/>
              <a:buNone/>
              <a:defRPr sz="4000" b="1" i="1" u="none" strike="noStrike" cap="none">
                <a:solidFill>
                  <a:schemeClr val="lt1"/>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5" name="Google Shape;185;g13f4abf63f8_3_125"/>
          <p:cNvSpPr txBox="1">
            <a:spLocks noGrp="1"/>
          </p:cNvSpPr>
          <p:nvPr>
            <p:ph type="body" idx="1"/>
          </p:nvPr>
        </p:nvSpPr>
        <p:spPr>
          <a:xfrm>
            <a:off x="8515350" y="365125"/>
            <a:ext cx="3337500" cy="6138600"/>
          </a:xfrm>
          <a:prstGeom prst="rect">
            <a:avLst/>
          </a:prstGeom>
          <a:noFill/>
          <a:ln>
            <a:noFill/>
          </a:ln>
        </p:spPr>
        <p:txBody>
          <a:bodyPr spcFirstLastPara="1" wrap="square" lIns="91425" tIns="0" rIns="91425" bIns="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g13f4abf63f8_3_12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hoto and text">
  <p:cSld name="background photo and text">
    <p:bg>
      <p:bgPr>
        <a:blipFill>
          <a:blip r:embed="rId2">
            <a:alphaModFix/>
          </a:blip>
          <a:stretch>
            <a:fillRect/>
          </a:stretch>
        </a:blipFill>
        <a:effectLst/>
      </p:bgPr>
    </p:bg>
    <p:spTree>
      <p:nvGrpSpPr>
        <p:cNvPr id="1" name="Shape 187"/>
        <p:cNvGrpSpPr/>
        <p:nvPr/>
      </p:nvGrpSpPr>
      <p:grpSpPr>
        <a:xfrm>
          <a:off x="0" y="0"/>
          <a:ext cx="0" cy="0"/>
          <a:chOff x="0" y="0"/>
          <a:chExt cx="0" cy="0"/>
        </a:xfrm>
      </p:grpSpPr>
      <p:sp>
        <p:nvSpPr>
          <p:cNvPr id="188" name="Google Shape;188;g13f4abf63f8_3_129"/>
          <p:cNvSpPr>
            <a:spLocks noGrp="1"/>
          </p:cNvSpPr>
          <p:nvPr>
            <p:ph type="pic" idx="2"/>
          </p:nvPr>
        </p:nvSpPr>
        <p:spPr>
          <a:xfrm>
            <a:off x="0" y="0"/>
            <a:ext cx="12192000" cy="6858000"/>
          </a:xfrm>
          <a:prstGeom prst="rect">
            <a:avLst/>
          </a:prstGeom>
          <a:noFill/>
          <a:ln>
            <a:noFill/>
          </a:ln>
        </p:spPr>
      </p:sp>
      <p:sp>
        <p:nvSpPr>
          <p:cNvPr id="189" name="Google Shape;189;g13f4abf63f8_3_129"/>
          <p:cNvSpPr txBox="1">
            <a:spLocks noGrp="1"/>
          </p:cNvSpPr>
          <p:nvPr>
            <p:ph type="title"/>
          </p:nvPr>
        </p:nvSpPr>
        <p:spPr>
          <a:xfrm>
            <a:off x="0" y="365125"/>
            <a:ext cx="6822900" cy="1325700"/>
          </a:xfrm>
          <a:prstGeom prst="rect">
            <a:avLst/>
          </a:prstGeom>
          <a:solidFill>
            <a:srgbClr val="F1A59B"/>
          </a:solidFill>
          <a:ln>
            <a:noFill/>
          </a:ln>
        </p:spPr>
        <p:txBody>
          <a:bodyPr spcFirstLastPara="1" wrap="square" lIns="365750" tIns="45700" rIns="365750" bIns="45700" anchor="ctr" anchorCtr="0">
            <a:normAutofit/>
          </a:bodyPr>
          <a:lstStyle>
            <a:lvl1pPr marR="0" lvl="0" algn="l" rtl="0">
              <a:lnSpc>
                <a:spcPct val="90000"/>
              </a:lnSpc>
              <a:spcBef>
                <a:spcPts val="0"/>
              </a:spcBef>
              <a:spcAft>
                <a:spcPts val="0"/>
              </a:spcAft>
              <a:buClr>
                <a:srgbClr val="001D48"/>
              </a:buClr>
              <a:buSzPts val="4000"/>
              <a:buFont typeface="Fira Sans"/>
              <a:buNone/>
              <a:defRPr sz="4000" b="1" i="1" u="none" strike="noStrike" cap="none">
                <a:solidFill>
                  <a:srgbClr val="001D48"/>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0" name="Google Shape;190;g13f4abf63f8_3_129"/>
          <p:cNvSpPr txBox="1">
            <a:spLocks noGrp="1"/>
          </p:cNvSpPr>
          <p:nvPr>
            <p:ph type="body" idx="1"/>
          </p:nvPr>
        </p:nvSpPr>
        <p:spPr>
          <a:xfrm>
            <a:off x="807085" y="2055812"/>
            <a:ext cx="4965000" cy="29619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g13f4abf63f8_3_12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ose blank slide">
  <p:cSld name="rose blank slide">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g13f4abf63f8_3_13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ark aqua blank slide">
  <p:cSld name="dark aqua blank slide">
    <p:bg>
      <p:bgPr>
        <a:blipFill>
          <a:blip r:embed="rId2">
            <a:alphaModFix/>
          </a:blip>
          <a:stretch>
            <a:fillRect/>
          </a:stretch>
        </a:blipFill>
        <a:effectLst/>
      </p:bgPr>
    </p:bg>
    <p:spTree>
      <p:nvGrpSpPr>
        <p:cNvPr id="1" name="Shape 194"/>
        <p:cNvGrpSpPr/>
        <p:nvPr/>
      </p:nvGrpSpPr>
      <p:grpSpPr>
        <a:xfrm>
          <a:off x="0" y="0"/>
          <a:ext cx="0" cy="0"/>
          <a:chOff x="0" y="0"/>
          <a:chExt cx="0" cy="0"/>
        </a:xfrm>
      </p:grpSpPr>
      <p:sp>
        <p:nvSpPr>
          <p:cNvPr id="195" name="Google Shape;195;g13f4abf63f8_3_13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ue blank slide">
  <p:cSld name="blue blank slide">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g13f4abf63f8_3_13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qua blank slide">
  <p:cSld name="aqua blank slide">
    <p:bg>
      <p:bgPr>
        <a:blipFill>
          <a:blip r:embed="rId2">
            <a:alphaModFix/>
          </a:blip>
          <a:stretch>
            <a:fillRect/>
          </a:stretch>
        </a:blipFill>
        <a:effectLst/>
      </p:bgPr>
    </p:bg>
    <p:spTree>
      <p:nvGrpSpPr>
        <p:cNvPr id="1" name="Shape 198"/>
        <p:cNvGrpSpPr/>
        <p:nvPr/>
      </p:nvGrpSpPr>
      <p:grpSpPr>
        <a:xfrm>
          <a:off x="0" y="0"/>
          <a:ext cx="0" cy="0"/>
          <a:chOff x="0" y="0"/>
          <a:chExt cx="0" cy="0"/>
        </a:xfrm>
      </p:grpSpPr>
      <p:sp>
        <p:nvSpPr>
          <p:cNvPr id="199" name="Google Shape;199;g13f4abf63f8_3_13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g13f4abf63f8_3_14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qua_blank_slide">
  <p:cSld name="aqua_blank_slide">
    <p:bg>
      <p:bgPr>
        <a:blipFill>
          <a:blip r:embed="rId2">
            <a:alphaModFix amt="35000"/>
          </a:blip>
          <a:stretch>
            <a:fillRect/>
          </a:stretch>
        </a:blipFill>
        <a:effectLst/>
      </p:bgPr>
    </p:bg>
    <p:spTree>
      <p:nvGrpSpPr>
        <p:cNvPr id="1" name="Shape 200"/>
        <p:cNvGrpSpPr/>
        <p:nvPr/>
      </p:nvGrpSpPr>
      <p:grpSpPr>
        <a:xfrm>
          <a:off x="0" y="0"/>
          <a:ext cx="0" cy="0"/>
          <a:chOff x="0" y="0"/>
          <a:chExt cx="0" cy="0"/>
        </a:xfrm>
      </p:grpSpPr>
      <p:sp>
        <p:nvSpPr>
          <p:cNvPr id="201" name="Google Shape;201;g13f4abf63f8_3_13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dark purple blank slide">
  <p:cSld name="1_dark purple blank slide">
    <p:bg>
      <p:bgPr>
        <a:blipFill>
          <a:blip r:embed="rId2">
            <a:alphaModFix amt="35000"/>
          </a:blip>
          <a:stretch>
            <a:fillRect/>
          </a:stretch>
        </a:blipFill>
        <a:effectLst/>
      </p:bgPr>
    </p:bg>
    <p:spTree>
      <p:nvGrpSpPr>
        <p:cNvPr id="1" name="Shape 202"/>
        <p:cNvGrpSpPr/>
        <p:nvPr/>
      </p:nvGrpSpPr>
      <p:grpSpPr>
        <a:xfrm>
          <a:off x="0" y="0"/>
          <a:ext cx="0" cy="0"/>
          <a:chOff x="0" y="0"/>
          <a:chExt cx="0" cy="0"/>
        </a:xfrm>
      </p:grpSpPr>
      <p:sp>
        <p:nvSpPr>
          <p:cNvPr id="203" name="Google Shape;203;g13f4abf63f8_3_13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dark aqua blank slide">
  <p:cSld name="1_dark aqua blank slide">
    <p:bg>
      <p:bgPr>
        <a:blipFill>
          <a:blip r:embed="rId2">
            <a:alphaModFix amt="35000"/>
          </a:blip>
          <a:stretch>
            <a:fillRect/>
          </a:stretch>
        </a:blipFill>
        <a:effectLst/>
      </p:bgPr>
    </p:bg>
    <p:spTree>
      <p:nvGrpSpPr>
        <p:cNvPr id="1" name="Shape 204"/>
        <p:cNvGrpSpPr/>
        <p:nvPr/>
      </p:nvGrpSpPr>
      <p:grpSpPr>
        <a:xfrm>
          <a:off x="0" y="0"/>
          <a:ext cx="0" cy="0"/>
          <a:chOff x="0" y="0"/>
          <a:chExt cx="0" cy="0"/>
        </a:xfrm>
      </p:grpSpPr>
      <p:sp>
        <p:nvSpPr>
          <p:cNvPr id="205" name="Google Shape;205;g13f4abf63f8_3_14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blue blank slide">
  <p:cSld name="1_blue blank slide">
    <p:bg>
      <p:bgPr>
        <a:blipFill>
          <a:blip r:embed="rId2">
            <a:alphaModFix amt="35000"/>
          </a:blip>
          <a:stretch>
            <a:fillRect/>
          </a:stretch>
        </a:blipFill>
        <a:effectLst/>
      </p:bgPr>
    </p:bg>
    <p:spTree>
      <p:nvGrpSpPr>
        <p:cNvPr id="1" name="Shape 206"/>
        <p:cNvGrpSpPr/>
        <p:nvPr/>
      </p:nvGrpSpPr>
      <p:grpSpPr>
        <a:xfrm>
          <a:off x="0" y="0"/>
          <a:ext cx="0" cy="0"/>
          <a:chOff x="0" y="0"/>
          <a:chExt cx="0" cy="0"/>
        </a:xfrm>
      </p:grpSpPr>
      <p:sp>
        <p:nvSpPr>
          <p:cNvPr id="207" name="Google Shape;207;g13f4abf63f8_3_14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rose blank slide">
  <p:cSld name="1_rose blank slide">
    <p:bg>
      <p:bgPr>
        <a:blipFill>
          <a:blip r:embed="rId2">
            <a:alphaModFix amt="35000"/>
          </a:blip>
          <a:stretch>
            <a:fillRect/>
          </a:stretch>
        </a:blipFill>
        <a:effectLst/>
      </p:bgPr>
    </p:bg>
    <p:spTree>
      <p:nvGrpSpPr>
        <p:cNvPr id="1" name="Shape 208"/>
        <p:cNvGrpSpPr/>
        <p:nvPr/>
      </p:nvGrpSpPr>
      <p:grpSpPr>
        <a:xfrm>
          <a:off x="0" y="0"/>
          <a:ext cx="0" cy="0"/>
          <a:chOff x="0" y="0"/>
          <a:chExt cx="0" cy="0"/>
        </a:xfrm>
      </p:grpSpPr>
      <p:sp>
        <p:nvSpPr>
          <p:cNvPr id="209" name="Google Shape;209;g13f4abf63f8_3_14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qua_sidebar">
  <p:cSld name="aqua_sidebar">
    <p:bg>
      <p:bgPr>
        <a:blipFill>
          <a:blip r:embed="rId2">
            <a:alphaModFix/>
          </a:blip>
          <a:stretch>
            <a:fillRect/>
          </a:stretch>
        </a:blipFill>
        <a:effectLst/>
      </p:bgPr>
    </p:bg>
    <p:spTree>
      <p:nvGrpSpPr>
        <p:cNvPr id="1" name="Shape 210"/>
        <p:cNvGrpSpPr/>
        <p:nvPr/>
      </p:nvGrpSpPr>
      <p:grpSpPr>
        <a:xfrm>
          <a:off x="0" y="0"/>
          <a:ext cx="0" cy="0"/>
          <a:chOff x="0" y="0"/>
          <a:chExt cx="0" cy="0"/>
        </a:xfrm>
      </p:grpSpPr>
      <p:sp>
        <p:nvSpPr>
          <p:cNvPr id="211" name="Google Shape;211;g13f4abf63f8_3_14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ark aqua sidebar">
  <p:cSld name="dark aqua sidebar">
    <p:bg>
      <p:bgPr>
        <a:blipFill>
          <a:blip r:embed="rId2">
            <a:alphaModFix/>
          </a:blip>
          <a:stretch>
            <a:fillRect/>
          </a:stretch>
        </a:blipFill>
        <a:effectLst/>
      </p:bgPr>
    </p:bg>
    <p:spTree>
      <p:nvGrpSpPr>
        <p:cNvPr id="1" name="Shape 212"/>
        <p:cNvGrpSpPr/>
        <p:nvPr/>
      </p:nvGrpSpPr>
      <p:grpSpPr>
        <a:xfrm>
          <a:off x="0" y="0"/>
          <a:ext cx="0" cy="0"/>
          <a:chOff x="0" y="0"/>
          <a:chExt cx="0" cy="0"/>
        </a:xfrm>
      </p:grpSpPr>
      <p:sp>
        <p:nvSpPr>
          <p:cNvPr id="213" name="Google Shape;213;g13f4abf63f8_3_14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ark purple sidebar">
  <p:cSld name="dark purple sidebar">
    <p:bg>
      <p:bgPr>
        <a:blipFill>
          <a:blip r:embed="rId2">
            <a:alphaModFix/>
          </a:blip>
          <a:stretch>
            <a:fillRect/>
          </a:stretch>
        </a:blipFill>
        <a:effectLst/>
      </p:bgPr>
    </p:bg>
    <p:spTree>
      <p:nvGrpSpPr>
        <p:cNvPr id="1" name="Shape 214"/>
        <p:cNvGrpSpPr/>
        <p:nvPr/>
      </p:nvGrpSpPr>
      <p:grpSpPr>
        <a:xfrm>
          <a:off x="0" y="0"/>
          <a:ext cx="0" cy="0"/>
          <a:chOff x="0" y="0"/>
          <a:chExt cx="0" cy="0"/>
        </a:xfrm>
      </p:grpSpPr>
      <p:sp>
        <p:nvSpPr>
          <p:cNvPr id="215" name="Google Shape;215;g13f4abf63f8_3_14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ark rose sidebar">
  <p:cSld name="dark rose sidebar">
    <p:bg>
      <p:bgPr>
        <a:blipFill>
          <a:blip r:embed="rId2">
            <a:alphaModFix/>
          </a:blip>
          <a:stretch>
            <a:fillRect/>
          </a:stretch>
        </a:blipFill>
        <a:effectLst/>
      </p:bgPr>
    </p:bg>
    <p:spTree>
      <p:nvGrpSpPr>
        <p:cNvPr id="1" name="Shape 216"/>
        <p:cNvGrpSpPr/>
        <p:nvPr/>
      </p:nvGrpSpPr>
      <p:grpSpPr>
        <a:xfrm>
          <a:off x="0" y="0"/>
          <a:ext cx="0" cy="0"/>
          <a:chOff x="0" y="0"/>
          <a:chExt cx="0" cy="0"/>
        </a:xfrm>
      </p:grpSpPr>
      <p:sp>
        <p:nvSpPr>
          <p:cNvPr id="217" name="Google Shape;217;g13f4abf63f8_3_14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18"/>
        <p:cNvGrpSpPr/>
        <p:nvPr/>
      </p:nvGrpSpPr>
      <p:grpSpPr>
        <a:xfrm>
          <a:off x="0" y="0"/>
          <a:ext cx="0" cy="0"/>
          <a:chOff x="0" y="0"/>
          <a:chExt cx="0" cy="0"/>
        </a:xfrm>
      </p:grpSpPr>
      <p:sp>
        <p:nvSpPr>
          <p:cNvPr id="219" name="Google Shape;219;g13f4abf63f8_3_14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g13f4abf63f8_3_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g13f4abf63f8_3_14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qua side wave">
  <p:cSld name="aqua side wave">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g13f4abf63f8_3_15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ue side wave">
  <p:cSld name="blue side wave">
    <p:bg>
      <p:bgPr>
        <a:blipFill>
          <a:blip r:embed="rId2">
            <a:alphaModFix/>
          </a:blip>
          <a:stretch>
            <a:fillRect/>
          </a:stretch>
        </a:blipFill>
        <a:effectLst/>
      </p:bgPr>
    </p:bg>
    <p:spTree>
      <p:nvGrpSpPr>
        <p:cNvPr id="1" name="Shape 224"/>
        <p:cNvGrpSpPr/>
        <p:nvPr/>
      </p:nvGrpSpPr>
      <p:grpSpPr>
        <a:xfrm>
          <a:off x="0" y="0"/>
          <a:ext cx="0" cy="0"/>
          <a:chOff x="0" y="0"/>
          <a:chExt cx="0" cy="0"/>
        </a:xfrm>
      </p:grpSpPr>
      <p:sp>
        <p:nvSpPr>
          <p:cNvPr id="225" name="Google Shape;225;g13f4abf63f8_3_15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ark aqua side wave">
  <p:cSld name="dark aqua side wave">
    <p:bg>
      <p:bgPr>
        <a:blipFill>
          <a:blip r:embed="rId2">
            <a:alphaModFix/>
          </a:blip>
          <a:stretch>
            <a:fillRect/>
          </a:stretch>
        </a:blipFill>
        <a:effectLst/>
      </p:bgPr>
    </p:bg>
    <p:spTree>
      <p:nvGrpSpPr>
        <p:cNvPr id="1" name="Shape 226"/>
        <p:cNvGrpSpPr/>
        <p:nvPr/>
      </p:nvGrpSpPr>
      <p:grpSpPr>
        <a:xfrm>
          <a:off x="0" y="0"/>
          <a:ext cx="0" cy="0"/>
          <a:chOff x="0" y="0"/>
          <a:chExt cx="0" cy="0"/>
        </a:xfrm>
      </p:grpSpPr>
      <p:sp>
        <p:nvSpPr>
          <p:cNvPr id="227" name="Google Shape;227;g13f4abf63f8_3_15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ark rose side wave">
  <p:cSld name="dark rose side wave">
    <p:bg>
      <p:bgPr>
        <a:blipFill>
          <a:blip r:embed="rId2">
            <a:alphaModFix/>
          </a:blip>
          <a:stretch>
            <a:fillRect/>
          </a:stretch>
        </a:blipFill>
        <a:effectLst/>
      </p:bgPr>
    </p:bg>
    <p:spTree>
      <p:nvGrpSpPr>
        <p:cNvPr id="1" name="Shape 228"/>
        <p:cNvGrpSpPr/>
        <p:nvPr/>
      </p:nvGrpSpPr>
      <p:grpSpPr>
        <a:xfrm>
          <a:off x="0" y="0"/>
          <a:ext cx="0" cy="0"/>
          <a:chOff x="0" y="0"/>
          <a:chExt cx="0" cy="0"/>
        </a:xfrm>
      </p:grpSpPr>
      <p:sp>
        <p:nvSpPr>
          <p:cNvPr id="229" name="Google Shape;229;g13f4abf63f8_3_15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ark purple side wave">
  <p:cSld name="dark purple side wave">
    <p:bg>
      <p:bgPr>
        <a:blipFill>
          <a:blip r:embed="rId2">
            <a:alphaModFix/>
          </a:blip>
          <a:stretch>
            <a:fillRect/>
          </a:stretch>
        </a:blipFill>
        <a:effectLst/>
      </p:bgPr>
    </p:bg>
    <p:spTree>
      <p:nvGrpSpPr>
        <p:cNvPr id="1" name="Shape 230"/>
        <p:cNvGrpSpPr/>
        <p:nvPr/>
      </p:nvGrpSpPr>
      <p:grpSpPr>
        <a:xfrm>
          <a:off x="0" y="0"/>
          <a:ext cx="0" cy="0"/>
          <a:chOff x="0" y="0"/>
          <a:chExt cx="0" cy="0"/>
        </a:xfrm>
      </p:grpSpPr>
      <p:sp>
        <p:nvSpPr>
          <p:cNvPr id="231" name="Google Shape;231;g13f4abf63f8_3_15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Blank">
  <p:cSld name="2_Blank">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g13f4abf63f8_3_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ark purple blank slide">
  <p:cSld name="dark purple blank slide">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g13f4abf63f8_3_13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ue sidebar">
  <p:cSld name="blue sidebar">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g13f4abf63f8_3_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g13f4abf63f8_3_15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
        <p:cNvGrpSpPr/>
        <p:nvPr/>
      </p:nvGrpSpPr>
      <p:grpSpPr>
        <a:xfrm>
          <a:off x="0" y="0"/>
          <a:ext cx="0" cy="0"/>
          <a:chOff x="0" y="0"/>
          <a:chExt cx="0" cy="0"/>
        </a:xfrm>
      </p:grpSpPr>
      <p:sp>
        <p:nvSpPr>
          <p:cNvPr id="51" name="Google Shape;51;g13f4abf63f8_3_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13f4abf63f8_3_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13_0.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14_0.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hyperlink" Target="mailto:aholland@spacescience.org" TargetMode="Externa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hyperlink" Target="https://nationaleclipse.com/maps/map_2023_2024.html"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5b5124999f_0_148"/>
          <p:cNvSpPr txBox="1"/>
          <p:nvPr/>
        </p:nvSpPr>
        <p:spPr>
          <a:xfrm>
            <a:off x="3139281" y="1405591"/>
            <a:ext cx="5683023" cy="3647122"/>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US" sz="5000" b="0" i="0" u="none" strike="noStrike" cap="none">
                <a:solidFill>
                  <a:srgbClr val="001D48"/>
                </a:solidFill>
                <a:latin typeface="Arial"/>
                <a:ea typeface="Arial"/>
                <a:cs typeface="Arial"/>
                <a:sym typeface="Arial"/>
              </a:rPr>
              <a:t>Supporting Neurodiverse Library Patrons (and Staff!)</a:t>
            </a:r>
            <a:br>
              <a:rPr lang="en-US" sz="5000" b="0" i="0" u="none" strike="noStrike" cap="none">
                <a:solidFill>
                  <a:srgbClr val="001D48"/>
                </a:solidFill>
                <a:latin typeface="Arial"/>
                <a:ea typeface="Arial"/>
                <a:cs typeface="Arial"/>
                <a:sym typeface="Arial"/>
              </a:rPr>
            </a:br>
            <a:endParaRPr sz="5000" b="0" i="0" u="none" strike="noStrike" cap="none">
              <a:solidFill>
                <a:srgbClr val="001D48"/>
              </a:solidFill>
              <a:latin typeface="Arial"/>
              <a:ea typeface="Arial"/>
              <a:cs typeface="Arial"/>
              <a:sym typeface="Arial"/>
            </a:endParaRPr>
          </a:p>
        </p:txBody>
      </p:sp>
      <p:pic>
        <p:nvPicPr>
          <p:cNvPr id="239" name="Google Shape;239;g15b5124999f_0_148"/>
          <p:cNvPicPr preferRelativeResize="0"/>
          <p:nvPr/>
        </p:nvPicPr>
        <p:blipFill rotWithShape="1">
          <a:blip r:embed="rId3">
            <a:alphaModFix/>
          </a:blip>
          <a:srcRect/>
          <a:stretch/>
        </p:blipFill>
        <p:spPr>
          <a:xfrm>
            <a:off x="9052720" y="3708601"/>
            <a:ext cx="2722175" cy="1874617"/>
          </a:xfrm>
          <a:prstGeom prst="rect">
            <a:avLst/>
          </a:prstGeom>
          <a:noFill/>
          <a:ln>
            <a:noFill/>
          </a:ln>
        </p:spPr>
      </p:pic>
      <p:sp>
        <p:nvSpPr>
          <p:cNvPr id="240" name="Google Shape;240;g15b5124999f_0_14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a:t>
            </a:fld>
            <a:endParaRPr/>
          </a:p>
        </p:txBody>
      </p:sp>
      <p:pic>
        <p:nvPicPr>
          <p:cNvPr id="3" name="Picture 2">
            <a:extLst>
              <a:ext uri="{FF2B5EF4-FFF2-40B4-BE49-F238E27FC236}">
                <a16:creationId xmlns:a16="http://schemas.microsoft.com/office/drawing/2014/main" id="{A3165BDB-D810-79A5-826E-6B204ADE7684}"/>
              </a:ext>
            </a:extLst>
          </p:cNvPr>
          <p:cNvPicPr>
            <a:picLocks noChangeAspect="1"/>
          </p:cNvPicPr>
          <p:nvPr/>
        </p:nvPicPr>
        <p:blipFill>
          <a:blip r:embed="rId4"/>
          <a:stretch>
            <a:fillRect/>
          </a:stretch>
        </p:blipFill>
        <p:spPr>
          <a:xfrm>
            <a:off x="836556" y="295575"/>
            <a:ext cx="3025439" cy="11100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15b5124999f_0_243"/>
          <p:cNvSpPr txBox="1">
            <a:spLocks noGrp="1"/>
          </p:cNvSpPr>
          <p:nvPr>
            <p:ph type="title"/>
          </p:nvPr>
        </p:nvSpPr>
        <p:spPr>
          <a:xfrm>
            <a:off x="1186600" y="469208"/>
            <a:ext cx="9818700" cy="7635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3700"/>
              <a:buFont typeface="Arial"/>
              <a:buNone/>
            </a:pPr>
            <a:r>
              <a:rPr lang="en-US" sz="3800" b="0" i="0" u="none" strike="noStrike" cap="none">
                <a:solidFill>
                  <a:schemeClr val="lt1"/>
                </a:solidFill>
                <a:latin typeface="Calibri"/>
                <a:ea typeface="Calibri"/>
                <a:cs typeface="Calibri"/>
                <a:sym typeface="Calibri"/>
              </a:rPr>
              <a:t>Let’s Connect!</a:t>
            </a:r>
            <a:endParaRPr sz="3800" b="0" i="0" u="none" strike="noStrike" cap="none">
              <a:solidFill>
                <a:schemeClr val="lt1"/>
              </a:solidFill>
              <a:latin typeface="Calibri"/>
              <a:ea typeface="Calibri"/>
              <a:cs typeface="Calibri"/>
              <a:sym typeface="Calibri"/>
            </a:endParaRPr>
          </a:p>
        </p:txBody>
      </p:sp>
      <p:sp>
        <p:nvSpPr>
          <p:cNvPr id="325" name="Google Shape;325;g15b5124999f_0_243"/>
          <p:cNvSpPr txBox="1">
            <a:spLocks noGrp="1"/>
          </p:cNvSpPr>
          <p:nvPr>
            <p:ph type="body" idx="1"/>
          </p:nvPr>
        </p:nvSpPr>
        <p:spPr>
          <a:xfrm>
            <a:off x="415600" y="1406775"/>
            <a:ext cx="11360700" cy="5013900"/>
          </a:xfrm>
          <a:prstGeom prst="rect">
            <a:avLst/>
          </a:prstGeom>
          <a:noFill/>
          <a:ln>
            <a:noFill/>
          </a:ln>
        </p:spPr>
        <p:txBody>
          <a:bodyPr spcFirstLastPara="1" wrap="square" lIns="121900" tIns="121900" rIns="121900" bIns="121900" anchor="t" anchorCtr="0">
            <a:normAutofit/>
          </a:bodyPr>
          <a:lstStyle/>
          <a:p>
            <a:pPr marL="0" marR="0" lvl="0" indent="0" algn="ctr" rtl="0">
              <a:lnSpc>
                <a:spcPct val="100000"/>
              </a:lnSpc>
              <a:spcBef>
                <a:spcPts val="0"/>
              </a:spcBef>
              <a:spcAft>
                <a:spcPts val="0"/>
              </a:spcAft>
              <a:buClr>
                <a:srgbClr val="000000"/>
              </a:buClr>
              <a:buSzPts val="2400"/>
              <a:buFont typeface="Arial"/>
              <a:buNone/>
            </a:pPr>
            <a:r>
              <a:rPr lang="en-US" sz="3200" b="1" i="0" u="none" strike="noStrike" cap="none">
                <a:solidFill>
                  <a:schemeClr val="lt1"/>
                </a:solidFill>
                <a:latin typeface="Calibri"/>
                <a:ea typeface="Calibri"/>
                <a:cs typeface="Calibri"/>
                <a:sym typeface="Calibri"/>
              </a:rPr>
              <a:t>Please use the chat to share your personal experiences with neurodiversity. </a:t>
            </a:r>
            <a:endParaRPr sz="32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800" b="0" i="0" u="none" strike="noStrike" cap="none">
              <a:solidFill>
                <a:schemeClr val="lt1"/>
              </a:solidFill>
              <a:latin typeface="Calibri"/>
              <a:ea typeface="Calibri"/>
              <a:cs typeface="Calibri"/>
              <a:sym typeface="Calibri"/>
            </a:endParaRPr>
          </a:p>
          <a:p>
            <a:pPr marL="914400" marR="0" lvl="1" indent="-406400" rtl="0">
              <a:lnSpc>
                <a:spcPct val="100000"/>
              </a:lnSpc>
              <a:spcBef>
                <a:spcPts val="0"/>
              </a:spcBef>
              <a:spcAft>
                <a:spcPts val="0"/>
              </a:spcAft>
              <a:buClr>
                <a:schemeClr val="lt1"/>
              </a:buClr>
              <a:buSzPts val="2800"/>
              <a:buFont typeface="Courier New"/>
              <a:buChar char="o"/>
            </a:pPr>
            <a:r>
              <a:rPr lang="en-US" sz="2800" b="0" i="1" u="none" strike="noStrike" cap="none">
                <a:solidFill>
                  <a:schemeClr val="lt1"/>
                </a:solidFill>
                <a:latin typeface="Calibri"/>
                <a:ea typeface="Calibri"/>
                <a:cs typeface="Calibri"/>
                <a:sym typeface="Calibri"/>
              </a:rPr>
              <a:t>Do you have a neurodiverse family member?</a:t>
            </a:r>
            <a:endParaRPr lang="en-US" sz="2800" b="0" i="1" u="none" strike="noStrike" cap="none">
              <a:solidFill>
                <a:schemeClr val="lt1"/>
              </a:solidFill>
              <a:latin typeface="Calibri"/>
              <a:ea typeface="Calibri"/>
              <a:cs typeface="Calibri"/>
            </a:endParaRPr>
          </a:p>
          <a:p>
            <a:pPr marL="914400" marR="0" lvl="1" indent="-406400" rtl="0">
              <a:lnSpc>
                <a:spcPct val="100000"/>
              </a:lnSpc>
              <a:spcBef>
                <a:spcPts val="0"/>
              </a:spcBef>
              <a:spcAft>
                <a:spcPts val="0"/>
              </a:spcAft>
              <a:buClr>
                <a:schemeClr val="lt1"/>
              </a:buClr>
              <a:buSzPts val="2800"/>
              <a:buFont typeface="Courier New"/>
              <a:buChar char="o"/>
            </a:pPr>
            <a:r>
              <a:rPr lang="en-US" sz="2800" b="0" i="1" u="none" strike="noStrike" cap="none">
                <a:solidFill>
                  <a:schemeClr val="lt1"/>
                </a:solidFill>
                <a:latin typeface="Calibri"/>
                <a:ea typeface="Calibri"/>
                <a:cs typeface="Calibri"/>
                <a:sym typeface="Calibri"/>
              </a:rPr>
              <a:t>Do you identify as neurodiverse/neurodivergent?</a:t>
            </a:r>
            <a:endParaRPr lang="en-US" sz="2800" b="0" i="1" u="none" strike="noStrike" cap="none">
              <a:solidFill>
                <a:schemeClr val="lt1"/>
              </a:solidFill>
              <a:latin typeface="Calibri"/>
              <a:ea typeface="Calibri"/>
              <a:cs typeface="Calibri"/>
            </a:endParaRPr>
          </a:p>
          <a:p>
            <a:pPr marL="914400" marR="0" lvl="1" indent="-406400" rtl="0">
              <a:lnSpc>
                <a:spcPct val="100000"/>
              </a:lnSpc>
              <a:spcBef>
                <a:spcPts val="0"/>
              </a:spcBef>
              <a:spcAft>
                <a:spcPts val="0"/>
              </a:spcAft>
              <a:buClr>
                <a:schemeClr val="lt1"/>
              </a:buClr>
              <a:buSzPts val="2800"/>
              <a:buFont typeface="Courier New"/>
              <a:buChar char="o"/>
            </a:pPr>
            <a:r>
              <a:rPr lang="en-US" sz="2800" b="0" i="1" u="none" strike="noStrike" cap="none">
                <a:solidFill>
                  <a:schemeClr val="lt1"/>
                </a:solidFill>
                <a:latin typeface="Calibri"/>
                <a:ea typeface="Calibri"/>
                <a:cs typeface="Calibri"/>
                <a:sym typeface="Calibri"/>
              </a:rPr>
              <a:t>What would you like to learn about supporting neurodiverse colleagues?</a:t>
            </a:r>
            <a:endParaRPr lang="en-US" sz="2800" b="0" i="1" u="none" strike="noStrike" cap="none">
              <a:solidFill>
                <a:schemeClr val="lt1"/>
              </a:solidFill>
              <a:latin typeface="Calibri"/>
              <a:ea typeface="Calibri"/>
              <a:cs typeface="Calibri"/>
            </a:endParaRPr>
          </a:p>
          <a:p>
            <a:pPr marL="0" marR="0" lvl="0" indent="0" algn="l" rtl="0">
              <a:lnSpc>
                <a:spcPct val="100000"/>
              </a:lnSpc>
              <a:spcBef>
                <a:spcPts val="0"/>
              </a:spcBef>
              <a:spcAft>
                <a:spcPts val="0"/>
              </a:spcAft>
              <a:buClr>
                <a:srgbClr val="000000"/>
              </a:buClr>
              <a:buSzPts val="2800"/>
              <a:buFont typeface="Arial"/>
              <a:buNone/>
            </a:pPr>
            <a:endParaRPr sz="2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Share whatever you’re most comfortable with!</a:t>
            </a:r>
            <a:endParaRPr sz="2800" b="0" i="0" u="none" strike="noStrike" cap="none">
              <a:solidFill>
                <a:schemeClr val="lt1"/>
              </a:solidFill>
              <a:latin typeface="Calibri"/>
              <a:ea typeface="Calibri"/>
              <a:cs typeface="Calibri"/>
              <a:sym typeface="Calibri"/>
            </a:endParaRPr>
          </a:p>
        </p:txBody>
      </p:sp>
      <p:sp>
        <p:nvSpPr>
          <p:cNvPr id="326" name="Google Shape;326;g15b5124999f_0_24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3f4abf63f8_3_162"/>
          <p:cNvSpPr txBox="1">
            <a:spLocks noGrp="1"/>
          </p:cNvSpPr>
          <p:nvPr>
            <p:ph type="title"/>
          </p:nvPr>
        </p:nvSpPr>
        <p:spPr>
          <a:xfrm>
            <a:off x="1252728" y="326982"/>
            <a:ext cx="10707600" cy="1154100"/>
          </a:xfrm>
          <a:prstGeom prst="rect">
            <a:avLst/>
          </a:prstGeom>
          <a:solidFill>
            <a:schemeClr val="accent2"/>
          </a:solidFill>
          <a:ln>
            <a:noFill/>
          </a:ln>
        </p:spPr>
        <p:txBody>
          <a:bodyPr spcFirstLastPara="1" wrap="square" lIns="182875" tIns="91425" rIns="91425" bIns="45700" anchor="ctr"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Fira Sans"/>
                <a:ea typeface="Fira Sans"/>
                <a:cs typeface="Fira Sans"/>
                <a:sym typeface="Fira Sans"/>
              </a:rPr>
              <a:t>What is Neurodiversity?</a:t>
            </a:r>
            <a:endParaRPr sz="1400" b="0" i="0" u="none" strike="noStrike" cap="none">
              <a:solidFill>
                <a:srgbClr val="000000"/>
              </a:solidFill>
              <a:latin typeface="Arial"/>
              <a:ea typeface="Arial"/>
              <a:cs typeface="Arial"/>
              <a:sym typeface="Arial"/>
            </a:endParaRPr>
          </a:p>
        </p:txBody>
      </p:sp>
      <p:sp>
        <p:nvSpPr>
          <p:cNvPr id="333" name="Google Shape;333;g13f4abf63f8_3_162"/>
          <p:cNvSpPr txBox="1"/>
          <p:nvPr/>
        </p:nvSpPr>
        <p:spPr>
          <a:xfrm>
            <a:off x="2479040" y="1641139"/>
            <a:ext cx="842060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The diversity or variation of cognitive functioning in people. Everyone has a unique brain and therefore different skills, abilities, and needs. </a:t>
            </a:r>
            <a:endParaRPr sz="2400" b="0" i="0" u="none" strike="noStrike" cap="none">
              <a:solidFill>
                <a:srgbClr val="258FFF"/>
              </a:solidFill>
              <a:latin typeface="Calibri"/>
              <a:ea typeface="Calibri"/>
              <a:cs typeface="Calibri"/>
              <a:sym typeface="Calibri"/>
            </a:endParaRPr>
          </a:p>
        </p:txBody>
      </p:sp>
      <p:sp>
        <p:nvSpPr>
          <p:cNvPr id="334" name="Google Shape;334;g13f4abf63f8_3_162"/>
          <p:cNvSpPr txBox="1"/>
          <p:nvPr/>
        </p:nvSpPr>
        <p:spPr>
          <a:xfrm>
            <a:off x="2479040" y="3258360"/>
            <a:ext cx="8420608" cy="584775"/>
          </a:xfrm>
          <a:prstGeom prst="rect">
            <a:avLst/>
          </a:prstGeom>
          <a:solidFill>
            <a:schemeClr val="accent2"/>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Examples of Neurodivergence</a:t>
            </a:r>
            <a:endParaRPr sz="3200" b="0" i="0" u="none" strike="noStrike" cap="none">
              <a:solidFill>
                <a:schemeClr val="lt1"/>
              </a:solidFill>
              <a:latin typeface="Calibri"/>
              <a:ea typeface="Calibri"/>
              <a:cs typeface="Calibri"/>
              <a:sym typeface="Calibri"/>
            </a:endParaRPr>
          </a:p>
        </p:txBody>
      </p:sp>
      <p:sp>
        <p:nvSpPr>
          <p:cNvPr id="335" name="Google Shape;335;g13f4abf63f8_3_162"/>
          <p:cNvSpPr txBox="1"/>
          <p:nvPr/>
        </p:nvSpPr>
        <p:spPr>
          <a:xfrm>
            <a:off x="2479040" y="3878033"/>
            <a:ext cx="4677664" cy="267765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Autism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Attention-Deficit / Hyperactivity Disorder (ADHD)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Dyslexia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Synesthesia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Dyspraxia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Dyscalculia</a:t>
            </a:r>
            <a:endParaRPr sz="1400" b="0" i="0" u="none" strike="noStrike" cap="none">
              <a:solidFill>
                <a:srgbClr val="000000"/>
              </a:solidFill>
              <a:latin typeface="Arial"/>
              <a:ea typeface="Arial"/>
              <a:cs typeface="Arial"/>
              <a:sym typeface="Arial"/>
            </a:endParaRPr>
          </a:p>
        </p:txBody>
      </p:sp>
      <p:sp>
        <p:nvSpPr>
          <p:cNvPr id="336" name="Google Shape;336;g13f4abf63f8_3_162"/>
          <p:cNvSpPr/>
          <p:nvPr/>
        </p:nvSpPr>
        <p:spPr>
          <a:xfrm>
            <a:off x="7276447" y="3912931"/>
            <a:ext cx="4437888" cy="267765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Dysgraphia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Depression/Anxiety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Hyperlexia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Tourette's Syndrome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Obsessive-Compulsive Disorder (OCD)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tkinson Hyperlegible"/>
                <a:ea typeface="Atkinson Hyperlegible"/>
                <a:cs typeface="Atkinson Hyperlegible"/>
                <a:sym typeface="Atkinson Hyperlegible"/>
              </a:rPr>
              <a:t>PTSD/CPTSD</a:t>
            </a:r>
            <a:endParaRPr sz="2400" b="0" i="0" u="none" strike="noStrike" cap="none">
              <a:solidFill>
                <a:schemeClr val="dk1"/>
              </a:solidFill>
              <a:latin typeface="Atkinson Hyperlegible"/>
              <a:ea typeface="Atkinson Hyperlegible"/>
              <a:cs typeface="Atkinson Hyperlegible"/>
              <a:sym typeface="Atkinson Hyperlegible"/>
            </a:endParaRPr>
          </a:p>
        </p:txBody>
      </p:sp>
      <p:sp>
        <p:nvSpPr>
          <p:cNvPr id="337" name="Google Shape;337;g13f4abf63f8_3_16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3f4abf63f8_3_185"/>
          <p:cNvSpPr txBox="1">
            <a:spLocks noGrp="1"/>
          </p:cNvSpPr>
          <p:nvPr>
            <p:ph type="title"/>
          </p:nvPr>
        </p:nvSpPr>
        <p:spPr>
          <a:xfrm>
            <a:off x="1252728" y="326982"/>
            <a:ext cx="10707600" cy="1154100"/>
          </a:xfrm>
          <a:prstGeom prst="rect">
            <a:avLst/>
          </a:prstGeom>
          <a:solidFill>
            <a:schemeClr val="accent2"/>
          </a:solidFill>
          <a:ln>
            <a:noFill/>
          </a:ln>
        </p:spPr>
        <p:txBody>
          <a:bodyPr spcFirstLastPara="1" wrap="square" lIns="182875" tIns="91425" rIns="91425" bIns="45700" anchor="ctr"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Fira Sans"/>
                <a:ea typeface="Fira Sans"/>
                <a:cs typeface="Fira Sans"/>
                <a:sym typeface="Fira Sans"/>
              </a:rPr>
              <a:t>Mental Health Statistics</a:t>
            </a:r>
            <a:endParaRPr sz="1400" b="0" i="0" u="none" strike="noStrike" cap="none">
              <a:solidFill>
                <a:srgbClr val="000000"/>
              </a:solidFill>
              <a:latin typeface="Arial"/>
              <a:ea typeface="Arial"/>
              <a:cs typeface="Arial"/>
              <a:sym typeface="Arial"/>
            </a:endParaRPr>
          </a:p>
        </p:txBody>
      </p:sp>
      <p:sp>
        <p:nvSpPr>
          <p:cNvPr id="344" name="Google Shape;344;g13f4abf63f8_3_185"/>
          <p:cNvSpPr txBox="1"/>
          <p:nvPr/>
        </p:nvSpPr>
        <p:spPr>
          <a:xfrm>
            <a:off x="2479040" y="1645912"/>
            <a:ext cx="3776798" cy="52322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Fira Sans"/>
                <a:ea typeface="Fira Sans"/>
                <a:cs typeface="Fira Sans"/>
                <a:sym typeface="Fira Sans"/>
              </a:rPr>
              <a:t>Anxiety</a:t>
            </a:r>
            <a:endParaRPr sz="1400" b="0" i="0" u="none" strike="noStrike" cap="none">
              <a:solidFill>
                <a:srgbClr val="000000"/>
              </a:solidFill>
              <a:latin typeface="Arial"/>
              <a:ea typeface="Arial"/>
              <a:cs typeface="Arial"/>
              <a:sym typeface="Arial"/>
            </a:endParaRPr>
          </a:p>
        </p:txBody>
      </p:sp>
      <p:pic>
        <p:nvPicPr>
          <p:cNvPr id="345" name="Google Shape;345;g13f4abf63f8_3_185"/>
          <p:cNvPicPr preferRelativeResize="0"/>
          <p:nvPr/>
        </p:nvPicPr>
        <p:blipFill rotWithShape="1">
          <a:blip r:embed="rId3">
            <a:alphaModFix/>
          </a:blip>
          <a:srcRect/>
          <a:stretch/>
        </p:blipFill>
        <p:spPr>
          <a:xfrm>
            <a:off x="2394856" y="2269762"/>
            <a:ext cx="3495040" cy="1682051"/>
          </a:xfrm>
          <a:prstGeom prst="rect">
            <a:avLst/>
          </a:prstGeom>
          <a:noFill/>
          <a:ln>
            <a:noFill/>
          </a:ln>
        </p:spPr>
      </p:pic>
      <p:sp>
        <p:nvSpPr>
          <p:cNvPr id="346" name="Google Shape;346;g13f4abf63f8_3_185"/>
          <p:cNvSpPr txBox="1"/>
          <p:nvPr/>
        </p:nvSpPr>
        <p:spPr>
          <a:xfrm>
            <a:off x="3767224" y="2269762"/>
            <a:ext cx="414895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Diagnosis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2 to 3 times higher</a:t>
            </a:r>
            <a:endParaRPr sz="1400" b="0" i="0" u="none" strike="noStrike" cap="none">
              <a:solidFill>
                <a:srgbClr val="000000"/>
              </a:solidFill>
              <a:latin typeface="Arial"/>
              <a:ea typeface="Arial"/>
              <a:cs typeface="Arial"/>
              <a:sym typeface="Arial"/>
            </a:endParaRPr>
          </a:p>
        </p:txBody>
      </p:sp>
      <p:sp>
        <p:nvSpPr>
          <p:cNvPr id="347" name="Google Shape;347;g13f4abf63f8_3_185"/>
          <p:cNvSpPr txBox="1"/>
          <p:nvPr/>
        </p:nvSpPr>
        <p:spPr>
          <a:xfrm>
            <a:off x="7369480" y="1645912"/>
            <a:ext cx="3776798" cy="52322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Fira Sans"/>
                <a:ea typeface="Fira Sans"/>
                <a:cs typeface="Fira Sans"/>
                <a:sym typeface="Fira Sans"/>
              </a:rPr>
              <a:t>Depression</a:t>
            </a:r>
            <a:endParaRPr sz="1400" b="0" i="0" u="none" strike="noStrike" cap="none">
              <a:solidFill>
                <a:srgbClr val="000000"/>
              </a:solidFill>
              <a:latin typeface="Arial"/>
              <a:ea typeface="Arial"/>
              <a:cs typeface="Arial"/>
              <a:sym typeface="Arial"/>
            </a:endParaRPr>
          </a:p>
        </p:txBody>
      </p:sp>
      <p:pic>
        <p:nvPicPr>
          <p:cNvPr id="348" name="Google Shape;348;g13f4abf63f8_3_185"/>
          <p:cNvPicPr preferRelativeResize="0"/>
          <p:nvPr/>
        </p:nvPicPr>
        <p:blipFill rotWithShape="1">
          <a:blip r:embed="rId4">
            <a:alphaModFix/>
          </a:blip>
          <a:srcRect/>
          <a:stretch/>
        </p:blipFill>
        <p:spPr>
          <a:xfrm>
            <a:off x="6744498" y="2269762"/>
            <a:ext cx="4651755" cy="1667046"/>
          </a:xfrm>
          <a:prstGeom prst="rect">
            <a:avLst/>
          </a:prstGeom>
          <a:noFill/>
          <a:ln>
            <a:noFill/>
          </a:ln>
        </p:spPr>
      </p:pic>
      <p:sp>
        <p:nvSpPr>
          <p:cNvPr id="349" name="Google Shape;349;g13f4abf63f8_3_185"/>
          <p:cNvSpPr txBox="1"/>
          <p:nvPr/>
        </p:nvSpPr>
        <p:spPr>
          <a:xfrm>
            <a:off x="8385949" y="2269761"/>
            <a:ext cx="370230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Diagnosis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4 times higher</a:t>
            </a:r>
            <a:endParaRPr sz="1400" b="0" i="0" u="none" strike="noStrike" cap="none">
              <a:solidFill>
                <a:srgbClr val="000000"/>
              </a:solidFill>
              <a:latin typeface="Arial"/>
              <a:ea typeface="Arial"/>
              <a:cs typeface="Arial"/>
              <a:sym typeface="Arial"/>
            </a:endParaRPr>
          </a:p>
        </p:txBody>
      </p:sp>
      <p:sp>
        <p:nvSpPr>
          <p:cNvPr id="350" name="Google Shape;350;g13f4abf63f8_3_185"/>
          <p:cNvSpPr txBox="1"/>
          <p:nvPr/>
        </p:nvSpPr>
        <p:spPr>
          <a:xfrm>
            <a:off x="4856099" y="4420488"/>
            <a:ext cx="3776798" cy="52322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Fira Sans"/>
                <a:ea typeface="Fira Sans"/>
                <a:cs typeface="Fira Sans"/>
                <a:sym typeface="Fira Sans"/>
              </a:rPr>
              <a:t>Suicide</a:t>
            </a:r>
            <a:endParaRPr sz="1400" b="0" i="0" u="none" strike="noStrike" cap="none">
              <a:solidFill>
                <a:srgbClr val="000000"/>
              </a:solidFill>
              <a:latin typeface="Arial"/>
              <a:ea typeface="Arial"/>
              <a:cs typeface="Arial"/>
              <a:sym typeface="Arial"/>
            </a:endParaRPr>
          </a:p>
        </p:txBody>
      </p:sp>
      <p:sp>
        <p:nvSpPr>
          <p:cNvPr id="351" name="Google Shape;351;g13f4abf63f8_3_185"/>
          <p:cNvSpPr txBox="1"/>
          <p:nvPr/>
        </p:nvSpPr>
        <p:spPr>
          <a:xfrm>
            <a:off x="3364992" y="5272457"/>
            <a:ext cx="244696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2/3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of us considered</a:t>
            </a:r>
            <a:endParaRPr sz="1400" b="0" i="0" u="none" strike="noStrike" cap="none">
              <a:solidFill>
                <a:srgbClr val="000000"/>
              </a:solidFill>
              <a:latin typeface="Arial"/>
              <a:ea typeface="Arial"/>
              <a:cs typeface="Arial"/>
              <a:sym typeface="Arial"/>
            </a:endParaRPr>
          </a:p>
        </p:txBody>
      </p:sp>
      <p:sp>
        <p:nvSpPr>
          <p:cNvPr id="352" name="Google Shape;352;g13f4abf63f8_3_185"/>
          <p:cNvSpPr txBox="1"/>
          <p:nvPr/>
        </p:nvSpPr>
        <p:spPr>
          <a:xfrm>
            <a:off x="7677040" y="5256538"/>
            <a:ext cx="245784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1/3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have attempted</a:t>
            </a:r>
            <a:endParaRPr sz="1400" b="0" i="0" u="none" strike="noStrike" cap="none">
              <a:solidFill>
                <a:srgbClr val="000000"/>
              </a:solidFill>
              <a:latin typeface="Arial"/>
              <a:ea typeface="Arial"/>
              <a:cs typeface="Arial"/>
              <a:sym typeface="Arial"/>
            </a:endParaRPr>
          </a:p>
        </p:txBody>
      </p:sp>
      <p:pic>
        <p:nvPicPr>
          <p:cNvPr id="353" name="Google Shape;353;g13f4abf63f8_3_185"/>
          <p:cNvPicPr preferRelativeResize="0"/>
          <p:nvPr/>
        </p:nvPicPr>
        <p:blipFill rotWithShape="1">
          <a:blip r:embed="rId5">
            <a:alphaModFix/>
          </a:blip>
          <a:srcRect/>
          <a:stretch/>
        </p:blipFill>
        <p:spPr>
          <a:xfrm>
            <a:off x="5855570" y="5129007"/>
            <a:ext cx="1777856" cy="1310599"/>
          </a:xfrm>
          <a:prstGeom prst="rect">
            <a:avLst/>
          </a:prstGeom>
          <a:noFill/>
          <a:ln>
            <a:noFill/>
          </a:ln>
        </p:spPr>
      </p:pic>
      <p:sp>
        <p:nvSpPr>
          <p:cNvPr id="354" name="Google Shape;354;g13f4abf63f8_3_18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15b5124999f_0_268"/>
          <p:cNvSpPr txBox="1">
            <a:spLocks noGrp="1"/>
          </p:cNvSpPr>
          <p:nvPr>
            <p:ph type="title"/>
          </p:nvPr>
        </p:nvSpPr>
        <p:spPr>
          <a:xfrm>
            <a:off x="2108775" y="616558"/>
            <a:ext cx="9818700" cy="7635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3700"/>
              <a:buFont typeface="Arial"/>
              <a:buNone/>
            </a:pPr>
            <a:r>
              <a:rPr lang="en-US" sz="3800" b="0" i="0" u="none" strike="noStrike" cap="none">
                <a:solidFill>
                  <a:srgbClr val="073763"/>
                </a:solidFill>
                <a:latin typeface="Calibri"/>
                <a:ea typeface="Calibri"/>
                <a:cs typeface="Calibri"/>
                <a:sym typeface="Calibri"/>
              </a:rPr>
              <a:t>A note about language:</a:t>
            </a:r>
            <a:endParaRPr sz="3800" b="0" i="0" u="none" strike="noStrike" cap="none">
              <a:solidFill>
                <a:srgbClr val="073763"/>
              </a:solidFill>
              <a:latin typeface="Calibri"/>
              <a:ea typeface="Calibri"/>
              <a:cs typeface="Calibri"/>
              <a:sym typeface="Calibri"/>
            </a:endParaRPr>
          </a:p>
        </p:txBody>
      </p:sp>
      <p:sp>
        <p:nvSpPr>
          <p:cNvPr id="361" name="Google Shape;361;g15b5124999f_0_26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13</a:t>
            </a:fld>
            <a:endParaRPr/>
          </a:p>
        </p:txBody>
      </p:sp>
      <p:sp>
        <p:nvSpPr>
          <p:cNvPr id="362" name="Google Shape;362;g15b5124999f_0_268"/>
          <p:cNvSpPr txBox="1"/>
          <p:nvPr/>
        </p:nvSpPr>
        <p:spPr>
          <a:xfrm>
            <a:off x="3001400" y="1577350"/>
            <a:ext cx="8259300" cy="4610700"/>
          </a:xfrm>
          <a:prstGeom prst="rect">
            <a:avLst/>
          </a:prstGeom>
          <a:noFill/>
          <a:ln>
            <a:noFill/>
          </a:ln>
        </p:spPr>
        <p:txBody>
          <a:bodyPr spcFirstLastPara="1" wrap="square" lIns="91425" tIns="91425" rIns="91425" bIns="91425" anchor="t" anchorCtr="0">
            <a:normAutofit/>
          </a:bodyPr>
          <a:lstStyle/>
          <a:p>
            <a:pPr marL="0" marR="0" lvl="0" indent="0" algn="ctr" rtl="0">
              <a:lnSpc>
                <a:spcPct val="120000"/>
              </a:lnSpc>
              <a:spcBef>
                <a:spcPts val="0"/>
              </a:spcBef>
              <a:spcAft>
                <a:spcPts val="0"/>
              </a:spcAft>
              <a:buClr>
                <a:srgbClr val="000000"/>
              </a:buClr>
              <a:buSzPts val="2100"/>
              <a:buFont typeface="Arial"/>
              <a:buNone/>
            </a:pPr>
            <a:r>
              <a:rPr lang="en-US" sz="2100" b="0" i="0" u="none" strike="noStrike" cap="none">
                <a:solidFill>
                  <a:srgbClr val="262461"/>
                </a:solidFill>
                <a:latin typeface="Calibri"/>
                <a:ea typeface="Calibri"/>
                <a:cs typeface="Calibri"/>
                <a:sym typeface="Calibri"/>
              </a:rPr>
              <a:t>"Autism isn’t something a person has, or a “shell” that a person is trapped inside. There’s no normal child hidden behind the autism. </a:t>
            </a:r>
            <a:r>
              <a:rPr lang="en-US" sz="2100" b="1" i="0" u="none" strike="noStrike" cap="none">
                <a:solidFill>
                  <a:srgbClr val="262461"/>
                </a:solidFill>
                <a:latin typeface="Calibri"/>
                <a:ea typeface="Calibri"/>
                <a:cs typeface="Calibri"/>
                <a:sym typeface="Calibri"/>
              </a:rPr>
              <a:t>Autism is a way of being. </a:t>
            </a:r>
            <a:r>
              <a:rPr lang="en-US" sz="2100" b="0" i="0" u="none" strike="noStrike" cap="none">
                <a:solidFill>
                  <a:srgbClr val="262461"/>
                </a:solidFill>
                <a:latin typeface="Calibri"/>
                <a:ea typeface="Calibri"/>
                <a:cs typeface="Calibri"/>
                <a:sym typeface="Calibri"/>
              </a:rPr>
              <a:t>It is pervasive; it colors every experience, every sensation, perception, thought, emotion, and encounter, every aspect of existence. It is not possible to separate the autism from the person–and if it were possible, the person you’d have left would not be the same person you started </a:t>
            </a:r>
            <a:r>
              <a:rPr lang="en-US" sz="2100" b="0" i="0" u="none" strike="noStrike" cap="none">
                <a:solidFill>
                  <a:srgbClr val="262461"/>
                </a:solidFill>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with</a:t>
            </a:r>
            <a:r>
              <a:rPr lang="en-US" sz="2100" b="0" i="0" u="none" strike="noStrike" cap="none">
                <a:solidFill>
                  <a:srgbClr val="262461"/>
                </a:solidFill>
                <a:latin typeface="Calibri"/>
                <a:ea typeface="Calibri"/>
                <a:cs typeface="Calibri"/>
                <a:sym typeface="Calibri"/>
              </a:rPr>
              <a:t>.” </a:t>
            </a:r>
          </a:p>
          <a:p>
            <a:pPr marL="0" marR="0" lvl="0" indent="0" algn="ctr" rtl="0">
              <a:lnSpc>
                <a:spcPct val="120000"/>
              </a:lnSpc>
              <a:spcBef>
                <a:spcPts val="500"/>
              </a:spcBef>
              <a:spcAft>
                <a:spcPts val="0"/>
              </a:spcAft>
              <a:buClr>
                <a:srgbClr val="000000"/>
              </a:buClr>
              <a:buSzPts val="1800"/>
              <a:buFont typeface="Arial"/>
              <a:buNone/>
            </a:pPr>
            <a:r>
              <a:rPr lang="en-US" sz="1800" b="0" i="0" u="none" strike="noStrike" cap="none">
                <a:solidFill>
                  <a:srgbClr val="262461"/>
                </a:solidFill>
                <a:latin typeface="Calibri"/>
                <a:ea typeface="Calibri"/>
                <a:cs typeface="Calibri"/>
                <a:sym typeface="Calibri"/>
              </a:rPr>
              <a:t> </a:t>
            </a:r>
          </a:p>
          <a:p>
            <a:pPr marL="0" marR="0" lvl="0" indent="0" algn="ctr" rtl="0">
              <a:lnSpc>
                <a:spcPct val="120000"/>
              </a:lnSpc>
              <a:spcBef>
                <a:spcPts val="500"/>
              </a:spcBef>
              <a:spcAft>
                <a:spcPts val="0"/>
              </a:spcAft>
              <a:buClr>
                <a:srgbClr val="000000"/>
              </a:buClr>
              <a:buSzPts val="1800"/>
              <a:buFont typeface="Arial"/>
              <a:buNone/>
            </a:pPr>
            <a:r>
              <a:rPr lang="en-US" sz="1800" b="0" i="0" u="none" strike="noStrike" cap="none">
                <a:solidFill>
                  <a:srgbClr val="262461"/>
                </a:solidFill>
                <a:latin typeface="Calibri"/>
                <a:ea typeface="Calibri"/>
                <a:cs typeface="Calibri"/>
                <a:sym typeface="Calibri"/>
              </a:rPr>
              <a:t>- Jim Sinclair (1993)</a:t>
            </a:r>
            <a:endParaRPr lang="en-US" sz="1700" b="0" i="0" u="none" strike="noStrike" cap="none">
              <a:solidFill>
                <a:srgbClr val="262461"/>
              </a:solidFill>
              <a:latin typeface="Calibri"/>
              <a:ea typeface="Calibri"/>
              <a:cs typeface="Calibri"/>
              <a:sym typeface="Calibri"/>
            </a:endParaRPr>
          </a:p>
        </p:txBody>
      </p:sp>
      <p:pic>
        <p:nvPicPr>
          <p:cNvPr id="363" name="Google Shape;363;g15b5124999f_0_268"/>
          <p:cNvPicPr preferRelativeResize="0"/>
          <p:nvPr/>
        </p:nvPicPr>
        <p:blipFill rotWithShape="1">
          <a:blip r:embed="rId3">
            <a:alphaModFix/>
          </a:blip>
          <a:srcRect/>
          <a:stretch/>
        </p:blipFill>
        <p:spPr>
          <a:xfrm>
            <a:off x="9440700" y="4769541"/>
            <a:ext cx="2141701" cy="1202610"/>
          </a:xfrm>
          <a:prstGeom prst="rect">
            <a:avLst/>
          </a:prstGeom>
          <a:noFill/>
          <a:ln>
            <a:noFill/>
          </a:ln>
        </p:spPr>
      </p:pic>
      <p:pic>
        <p:nvPicPr>
          <p:cNvPr id="364" name="Google Shape;364;g15b5124999f_0_268"/>
          <p:cNvPicPr preferRelativeResize="0"/>
          <p:nvPr/>
        </p:nvPicPr>
        <p:blipFill rotWithShape="1">
          <a:blip r:embed="rId4">
            <a:alphaModFix/>
          </a:blip>
          <a:srcRect/>
          <a:stretch/>
        </p:blipFill>
        <p:spPr>
          <a:xfrm>
            <a:off x="3349400" y="4648000"/>
            <a:ext cx="1445700" cy="1445700"/>
          </a:xfrm>
          <a:prstGeom prst="rect">
            <a:avLst/>
          </a:prstGeom>
          <a:noFill/>
          <a:ln>
            <a:noFill/>
          </a:ln>
        </p:spPr>
      </p:pic>
      <p:cxnSp>
        <p:nvCxnSpPr>
          <p:cNvPr id="365" name="Google Shape;365;g15b5124999f_0_268"/>
          <p:cNvCxnSpPr/>
          <p:nvPr/>
        </p:nvCxnSpPr>
        <p:spPr>
          <a:xfrm>
            <a:off x="3001400" y="4461100"/>
            <a:ext cx="2141700" cy="1643400"/>
          </a:xfrm>
          <a:prstGeom prst="straightConnector1">
            <a:avLst/>
          </a:prstGeom>
          <a:noFill/>
          <a:ln w="76200" cap="flat" cmpd="sng">
            <a:solidFill>
              <a:srgbClr val="980000"/>
            </a:solidFill>
            <a:prstDash val="solid"/>
            <a:round/>
            <a:headEnd type="none" w="sm" len="sm"/>
            <a:tailEnd type="none" w="sm" len="sm"/>
          </a:ln>
        </p:spPr>
      </p:cxnSp>
      <p:cxnSp>
        <p:nvCxnSpPr>
          <p:cNvPr id="366" name="Google Shape;366;g15b5124999f_0_268"/>
          <p:cNvCxnSpPr/>
          <p:nvPr/>
        </p:nvCxnSpPr>
        <p:spPr>
          <a:xfrm flipH="1">
            <a:off x="3140900" y="4537300"/>
            <a:ext cx="1862700" cy="1667100"/>
          </a:xfrm>
          <a:prstGeom prst="straightConnector1">
            <a:avLst/>
          </a:prstGeom>
          <a:noFill/>
          <a:ln w="76200" cap="flat" cmpd="sng">
            <a:solidFill>
              <a:srgbClr val="980000"/>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6d8ddba4cf_0_9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14</a:t>
            </a:fld>
            <a:endParaRPr/>
          </a:p>
        </p:txBody>
      </p:sp>
      <p:sp>
        <p:nvSpPr>
          <p:cNvPr id="373" name="Google Shape;373;g26d8ddba4cf_0_99"/>
          <p:cNvSpPr txBox="1"/>
          <p:nvPr/>
        </p:nvSpPr>
        <p:spPr>
          <a:xfrm>
            <a:off x="2129625" y="990485"/>
            <a:ext cx="9893100" cy="48957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15000"/>
              </a:lnSpc>
              <a:spcBef>
                <a:spcPts val="600"/>
              </a:spcBef>
              <a:spcAft>
                <a:spcPts val="0"/>
              </a:spcAft>
              <a:buClr>
                <a:srgbClr val="262461"/>
              </a:buClr>
              <a:buSzPts val="2200"/>
              <a:buFont typeface="Calibri"/>
              <a:buChar char="●"/>
            </a:pPr>
            <a:r>
              <a:rPr lang="en-US" sz="2200" b="0" i="0" u="none" strike="noStrike" cap="none">
                <a:solidFill>
                  <a:srgbClr val="262461"/>
                </a:solidFill>
                <a:latin typeface="Calibri"/>
                <a:ea typeface="Calibri"/>
                <a:cs typeface="Calibri"/>
                <a:sym typeface="Calibri"/>
              </a:rPr>
              <a:t>Although some autistic people identify as “high-functioning,” many autistic people (and researchers) say it is time to leave the terms “high-functioning” and “low-functioning” behind. Asperger’s Syndrome is another diagnostic term that is no longer used.</a:t>
            </a:r>
            <a:endParaRPr lang="en-US" sz="2200" b="0" i="0" u="none" strike="noStrike" cap="none">
              <a:solidFill>
                <a:srgbClr val="262461"/>
              </a:solidFill>
              <a:latin typeface="Calibri"/>
              <a:ea typeface="Calibri"/>
              <a:cs typeface="Calibri"/>
            </a:endParaRPr>
          </a:p>
          <a:p>
            <a:pPr marL="457200" marR="0" lvl="0" indent="-368300" algn="l" rtl="0">
              <a:lnSpc>
                <a:spcPct val="115000"/>
              </a:lnSpc>
              <a:spcBef>
                <a:spcPts val="600"/>
              </a:spcBef>
              <a:spcAft>
                <a:spcPts val="0"/>
              </a:spcAft>
              <a:buClr>
                <a:srgbClr val="262461"/>
              </a:buClr>
              <a:buSzPts val="2200"/>
              <a:buFont typeface="Calibri"/>
              <a:buChar char="●"/>
            </a:pPr>
            <a:r>
              <a:rPr lang="en-US" sz="2200" b="0" i="0" u="none" strike="noStrike" cap="none">
                <a:solidFill>
                  <a:srgbClr val="262461"/>
                </a:solidFill>
                <a:latin typeface="Calibri"/>
                <a:ea typeface="Calibri"/>
                <a:cs typeface="Calibri"/>
                <a:sym typeface="Calibri"/>
              </a:rPr>
              <a:t>These terms are very poorly defined. While some use “functioning” to refer to intelligence, some mean language skills, some mean autism symptoms, and some don’t specify which they mean. </a:t>
            </a:r>
            <a:endParaRPr lang="en-US" sz="2200" b="0" i="0" u="none" strike="noStrike" cap="none">
              <a:solidFill>
                <a:srgbClr val="262461"/>
              </a:solidFill>
              <a:latin typeface="Calibri"/>
              <a:ea typeface="Calibri"/>
              <a:cs typeface="Calibri"/>
            </a:endParaRPr>
          </a:p>
          <a:p>
            <a:pPr marL="914400" marR="0" lvl="1" indent="-368300" algn="l" rtl="0">
              <a:lnSpc>
                <a:spcPct val="115000"/>
              </a:lnSpc>
              <a:spcBef>
                <a:spcPts val="600"/>
              </a:spcBef>
              <a:spcAft>
                <a:spcPts val="0"/>
              </a:spcAft>
              <a:buClr>
                <a:srgbClr val="262461"/>
              </a:buClr>
              <a:buSzPts val="2200"/>
              <a:buFont typeface="Calibri"/>
              <a:buChar char="○"/>
            </a:pPr>
            <a:r>
              <a:rPr lang="en-US" sz="2200" b="0" i="0" u="none" strike="noStrike" cap="none">
                <a:solidFill>
                  <a:srgbClr val="262461"/>
                </a:solidFill>
                <a:latin typeface="Calibri"/>
                <a:ea typeface="Calibri"/>
                <a:cs typeface="Calibri"/>
                <a:sym typeface="Calibri"/>
              </a:rPr>
              <a:t>This imprecision can promote the misconception that people who don’t speak struggle to think. This is inaccurate.</a:t>
            </a:r>
            <a:r>
              <a:rPr lang="en-US" sz="2200" b="0" i="1" u="none" strike="noStrike" cap="none">
                <a:solidFill>
                  <a:srgbClr val="262461"/>
                </a:solidFill>
                <a:latin typeface="Calibri"/>
                <a:ea typeface="Calibri"/>
                <a:cs typeface="Calibri"/>
                <a:sym typeface="Calibri"/>
              </a:rPr>
              <a:t> </a:t>
            </a:r>
            <a:r>
              <a:rPr lang="en-US" sz="2200" b="0" i="0" u="none" strike="noStrike" cap="none">
                <a:solidFill>
                  <a:srgbClr val="262461"/>
                </a:solidFill>
                <a:latin typeface="Calibri"/>
                <a:ea typeface="Calibri"/>
                <a:cs typeface="Calibri"/>
                <a:sym typeface="Calibri"/>
              </a:rPr>
              <a:t>How all people function varies across contexts. </a:t>
            </a:r>
            <a:endParaRPr lang="en-US" sz="2200" b="0" i="0" u="none" strike="noStrike" cap="none">
              <a:solidFill>
                <a:srgbClr val="262461"/>
              </a:solidFill>
              <a:latin typeface="Calibri"/>
              <a:ea typeface="Calibri"/>
              <a:cs typeface="Calibri"/>
            </a:endParaRPr>
          </a:p>
          <a:p>
            <a:pPr marL="457200" marR="0" lvl="0" indent="-368300" algn="l" rtl="0">
              <a:lnSpc>
                <a:spcPct val="115000"/>
              </a:lnSpc>
              <a:spcBef>
                <a:spcPts val="600"/>
              </a:spcBef>
              <a:spcAft>
                <a:spcPts val="0"/>
              </a:spcAft>
              <a:buClr>
                <a:srgbClr val="262461"/>
              </a:buClr>
              <a:buSzPts val="2200"/>
              <a:buFont typeface="Calibri"/>
              <a:buChar char="●"/>
            </a:pPr>
            <a:r>
              <a:rPr lang="en-US" sz="2200" b="0" i="0" u="none" strike="noStrike" cap="none">
                <a:solidFill>
                  <a:srgbClr val="262461"/>
                </a:solidFill>
                <a:latin typeface="Calibri"/>
                <a:ea typeface="Calibri"/>
                <a:cs typeface="Calibri"/>
                <a:sym typeface="Calibri"/>
              </a:rPr>
              <a:t>More informative terms relating to the supports people require such as “high support needs” or “low support needs” can replace these terms. </a:t>
            </a:r>
            <a:endParaRPr lang="en-US" sz="2200" b="0" i="0" u="none" strike="noStrike" cap="none">
              <a:solidFill>
                <a:srgbClr val="262461"/>
              </a:solidFill>
              <a:latin typeface="Calibri"/>
              <a:ea typeface="Calibri"/>
              <a:cs typeface="Calibri"/>
            </a:endParaRPr>
          </a:p>
        </p:txBody>
      </p:sp>
      <p:sp>
        <p:nvSpPr>
          <p:cNvPr id="374" name="Google Shape;374;g26d8ddba4cf_0_99"/>
          <p:cNvSpPr txBox="1"/>
          <p:nvPr/>
        </p:nvSpPr>
        <p:spPr>
          <a:xfrm>
            <a:off x="3699075" y="359225"/>
            <a:ext cx="6754200" cy="627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rgbClr val="001D48"/>
                </a:solidFill>
                <a:latin typeface="Calibri"/>
                <a:ea typeface="Calibri"/>
                <a:cs typeface="Calibri"/>
                <a:sym typeface="Calibri"/>
              </a:rPr>
              <a:t>A note about labels:</a:t>
            </a:r>
            <a:endParaRPr sz="3200" b="0" i="0" u="none" strike="noStrike" cap="none">
              <a:solidFill>
                <a:srgbClr val="001D48"/>
              </a:solidFill>
              <a:latin typeface="Calibri"/>
              <a:ea typeface="Calibri"/>
              <a:cs typeface="Calibri"/>
              <a:sym typeface="Calibri"/>
            </a:endParaRPr>
          </a:p>
        </p:txBody>
      </p:sp>
      <p:sp>
        <p:nvSpPr>
          <p:cNvPr id="375" name="Google Shape;375;g26d8ddba4cf_0_99"/>
          <p:cNvSpPr txBox="1"/>
          <p:nvPr/>
        </p:nvSpPr>
        <p:spPr>
          <a:xfrm>
            <a:off x="9324250" y="6423875"/>
            <a:ext cx="1985400" cy="34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2156"/>
                </a:solidFill>
                <a:latin typeface="Calibri"/>
                <a:ea typeface="Calibri"/>
                <a:cs typeface="Calibri"/>
                <a:sym typeface="Calibri"/>
              </a:rPr>
              <a:t>Sequenzia, 2013</a:t>
            </a:r>
            <a:endParaRPr sz="1400" b="0" i="0" u="none" strike="noStrike" cap="none">
              <a:solidFill>
                <a:srgbClr val="00215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15</a:t>
            </a:fld>
            <a:endParaRPr/>
          </a:p>
        </p:txBody>
      </p:sp>
      <p:pic>
        <p:nvPicPr>
          <p:cNvPr id="381" name="Google Shape;381;p3"/>
          <p:cNvPicPr preferRelativeResize="0"/>
          <p:nvPr/>
        </p:nvPicPr>
        <p:blipFill rotWithShape="1">
          <a:blip r:embed="rId3">
            <a:alphaModFix/>
          </a:blip>
          <a:srcRect/>
          <a:stretch/>
        </p:blipFill>
        <p:spPr>
          <a:xfrm>
            <a:off x="2970770" y="73858"/>
            <a:ext cx="5368235" cy="67102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7D3B2-244B-E15D-EA5C-45A3D8A79E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3074" name="Picture 2" descr="May be a doodle of ‎text that says '‎Jack seems to be doing quite well lately. Does he still need all those supports? Yes. He's doing well appropriately BECAUSE he is supported. ЛeлoBmoK Neuri تيلنكن‎'‎">
            <a:extLst>
              <a:ext uri="{FF2B5EF4-FFF2-40B4-BE49-F238E27FC236}">
                <a16:creationId xmlns:a16="http://schemas.microsoft.com/office/drawing/2014/main" id="{6ED6DD05-80DB-59C4-A15B-3EAED8871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148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13f4abf63f8_3_178"/>
          <p:cNvSpPr txBox="1">
            <a:spLocks noGrp="1"/>
          </p:cNvSpPr>
          <p:nvPr>
            <p:ph type="title"/>
          </p:nvPr>
        </p:nvSpPr>
        <p:spPr>
          <a:xfrm>
            <a:off x="1252728" y="326982"/>
            <a:ext cx="10707624" cy="1154162"/>
          </a:xfrm>
          <a:prstGeom prst="rect">
            <a:avLst/>
          </a:prstGeom>
          <a:solidFill>
            <a:schemeClr val="accent2"/>
          </a:solidFill>
          <a:ln>
            <a:noFill/>
          </a:ln>
        </p:spPr>
        <p:txBody>
          <a:bodyPr spcFirstLastPara="1" wrap="square" lIns="182875" tIns="91425" rIns="91425" bIns="4570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Fira Sans"/>
                <a:ea typeface="Fira Sans"/>
                <a:cs typeface="Fira Sans"/>
                <a:sym typeface="Fira Sans"/>
              </a:rPr>
              <a:t>Socialization Differences</a:t>
            </a:r>
            <a:endParaRPr sz="1400" b="0" i="0" u="none" strike="noStrike" cap="none">
              <a:solidFill>
                <a:srgbClr val="000000"/>
              </a:solidFill>
              <a:latin typeface="Arial"/>
              <a:ea typeface="Arial"/>
              <a:cs typeface="Arial"/>
              <a:sym typeface="Arial"/>
            </a:endParaRPr>
          </a:p>
        </p:txBody>
      </p:sp>
      <p:sp>
        <p:nvSpPr>
          <p:cNvPr id="388" name="Google Shape;388;g13f4abf63f8_3_178"/>
          <p:cNvSpPr txBox="1"/>
          <p:nvPr/>
        </p:nvSpPr>
        <p:spPr>
          <a:xfrm>
            <a:off x="1999400" y="4918525"/>
            <a:ext cx="9977100" cy="1582200"/>
          </a:xfrm>
          <a:prstGeom prst="rect">
            <a:avLst/>
          </a:prstGeom>
          <a:noFill/>
          <a:ln>
            <a:noFill/>
          </a:ln>
        </p:spPr>
        <p:txBody>
          <a:bodyPr spcFirstLastPara="1" wrap="square" lIns="91425" tIns="91425" rIns="91425" bIns="91425" anchor="t" anchorCtr="0">
            <a:spAutoFit/>
          </a:bodyPr>
          <a:lstStyle/>
          <a:p>
            <a:pPr marL="457200" marR="0" lvl="0" indent="0" algn="ctr" rtl="0">
              <a:lnSpc>
                <a:spcPct val="115000"/>
              </a:lnSpc>
              <a:spcBef>
                <a:spcPts val="0"/>
              </a:spcBef>
              <a:spcAft>
                <a:spcPts val="0"/>
              </a:spcAft>
              <a:buClr>
                <a:srgbClr val="000000"/>
              </a:buClr>
              <a:buSzPts val="2600"/>
              <a:buFont typeface="Arial"/>
              <a:buNone/>
            </a:pPr>
            <a:r>
              <a:rPr lang="en-US" sz="2600" b="0" i="1" u="none" strike="noStrike" cap="none">
                <a:solidFill>
                  <a:schemeClr val="dk1"/>
                </a:solidFill>
                <a:latin typeface="Arial"/>
                <a:ea typeface="Arial"/>
                <a:cs typeface="Arial"/>
                <a:sym typeface="Arial"/>
              </a:rPr>
              <a:t>“If a person's behavior doesn't make sense to you, it is because you are missing a part of their context. It's that simple.”</a:t>
            </a:r>
            <a:r>
              <a:rPr lang="en-US" sz="2600" b="0" i="0" u="none" strike="noStrike" cap="none">
                <a:solidFill>
                  <a:schemeClr val="dk1"/>
                </a:solidFill>
                <a:latin typeface="Arial"/>
                <a:ea typeface="Arial"/>
                <a:cs typeface="Arial"/>
                <a:sym typeface="Arial"/>
              </a:rPr>
              <a:t> </a:t>
            </a:r>
            <a:endParaRPr sz="2600" b="0" i="0" u="none" strike="noStrike" cap="none">
              <a:solidFill>
                <a:schemeClr val="dk1"/>
              </a:solidFill>
              <a:latin typeface="Arial"/>
              <a:ea typeface="Arial"/>
              <a:cs typeface="Arial"/>
              <a:sym typeface="Arial"/>
            </a:endParaRPr>
          </a:p>
          <a:p>
            <a:pPr marL="457200" marR="0" lvl="0" indent="0" algn="ctr" rtl="0">
              <a:lnSpc>
                <a:spcPct val="115000"/>
              </a:lnSpc>
              <a:spcBef>
                <a:spcPts val="1200"/>
              </a:spcBef>
              <a:spcAft>
                <a:spcPts val="1200"/>
              </a:spcAft>
              <a:buClr>
                <a:srgbClr val="000000"/>
              </a:buClr>
              <a:buSzPts val="2100"/>
              <a:buFont typeface="Arial"/>
              <a:buNone/>
            </a:pPr>
            <a:r>
              <a:rPr lang="en-US" sz="2100" b="0" i="0" u="none" strike="noStrike" cap="none">
                <a:solidFill>
                  <a:schemeClr val="dk1"/>
                </a:solidFill>
                <a:latin typeface="Arial"/>
                <a:ea typeface="Arial"/>
                <a:cs typeface="Arial"/>
                <a:sym typeface="Arial"/>
              </a:rPr>
              <a:t>- Devon Price</a:t>
            </a:r>
            <a:endParaRPr sz="2500" b="0" i="0" u="none" strike="noStrike" cap="none">
              <a:solidFill>
                <a:srgbClr val="000000"/>
              </a:solidFill>
              <a:latin typeface="Arial"/>
              <a:ea typeface="Arial"/>
              <a:cs typeface="Arial"/>
              <a:sym typeface="Arial"/>
            </a:endParaRPr>
          </a:p>
        </p:txBody>
      </p:sp>
      <p:sp>
        <p:nvSpPr>
          <p:cNvPr id="389" name="Google Shape;389;g13f4abf63f8_3_178"/>
          <p:cNvSpPr txBox="1"/>
          <p:nvPr/>
        </p:nvSpPr>
        <p:spPr>
          <a:xfrm>
            <a:off x="2297038" y="2259350"/>
            <a:ext cx="8619000" cy="1969740"/>
          </a:xfrm>
          <a:prstGeom prst="rect">
            <a:avLst/>
          </a:prstGeom>
          <a:noFill/>
          <a:ln>
            <a:noFill/>
          </a:ln>
        </p:spPr>
        <p:txBody>
          <a:bodyPr spcFirstLastPara="1" wrap="square" lIns="91425" tIns="91425" rIns="91425" bIns="91425" anchor="t" anchorCtr="0">
            <a:spAutoFit/>
          </a:bodyPr>
          <a:lstStyle/>
          <a:p>
            <a:pPr marL="457200" marR="0" lvl="0" indent="-412750" algn="l" rtl="0">
              <a:lnSpc>
                <a:spcPct val="100000"/>
              </a:lnSpc>
              <a:spcBef>
                <a:spcPts val="0"/>
              </a:spcBef>
              <a:spcAft>
                <a:spcPts val="0"/>
              </a:spcAft>
              <a:buClr>
                <a:srgbClr val="000000"/>
              </a:buClr>
              <a:buSzPts val="2900"/>
              <a:buFont typeface="Arial"/>
              <a:buChar char="●"/>
            </a:pPr>
            <a:r>
              <a:rPr lang="en-US" sz="2900" b="1" i="0" u="none" strike="noStrike" cap="none">
                <a:solidFill>
                  <a:srgbClr val="000000"/>
                </a:solidFill>
                <a:latin typeface="Atkinson Hyperlegible"/>
                <a:ea typeface="Atkinson Hyperlegible"/>
                <a:cs typeface="Atkinson Hyperlegible"/>
                <a:sym typeface="Atkinson Hyperlegible"/>
              </a:rPr>
              <a:t>Autistic </a:t>
            </a:r>
            <a:r>
              <a:rPr lang="en-US" sz="2900" b="0" i="0" u="none" strike="noStrike" cap="none">
                <a:solidFill>
                  <a:srgbClr val="000000"/>
                </a:solidFill>
                <a:latin typeface="Atkinson Hyperlegible"/>
                <a:ea typeface="Atkinson Hyperlegible"/>
                <a:cs typeface="Atkinson Hyperlegible"/>
                <a:sym typeface="Atkinson Hyperlegible"/>
              </a:rPr>
              <a:t>communication prioritizes </a:t>
            </a:r>
            <a:r>
              <a:rPr lang="en-US" sz="2900" b="1" i="0" u="none" strike="noStrike" cap="none">
                <a:solidFill>
                  <a:srgbClr val="000000"/>
                </a:solidFill>
                <a:latin typeface="Atkinson Hyperlegible"/>
                <a:ea typeface="Atkinson Hyperlegible"/>
                <a:cs typeface="Atkinson Hyperlegible"/>
                <a:sym typeface="Atkinson Hyperlegible"/>
              </a:rPr>
              <a:t>information</a:t>
            </a:r>
            <a:endParaRPr sz="2900" b="1"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000000"/>
              </a:solidFill>
              <a:latin typeface="Atkinson Hyperlegible"/>
              <a:ea typeface="Atkinson Hyperlegible"/>
              <a:cs typeface="Atkinson Hyperlegible"/>
              <a:sym typeface="Atkinson Hyperlegible"/>
            </a:endParaRPr>
          </a:p>
          <a:p>
            <a:pPr marL="457200" marR="0" lvl="0" indent="-412750" algn="l" rtl="0">
              <a:lnSpc>
                <a:spcPct val="100000"/>
              </a:lnSpc>
              <a:spcBef>
                <a:spcPts val="0"/>
              </a:spcBef>
              <a:spcAft>
                <a:spcPts val="0"/>
              </a:spcAft>
              <a:buClr>
                <a:srgbClr val="000000"/>
              </a:buClr>
              <a:buSzPts val="2900"/>
              <a:buFont typeface="Arial"/>
              <a:buChar char="●"/>
            </a:pPr>
            <a:r>
              <a:rPr lang="en-US" sz="2900" b="1" i="0" u="none" strike="noStrike" cap="none">
                <a:solidFill>
                  <a:srgbClr val="000000"/>
                </a:solidFill>
                <a:latin typeface="Atkinson Hyperlegible"/>
                <a:ea typeface="Atkinson Hyperlegible"/>
                <a:cs typeface="Atkinson Hyperlegible"/>
                <a:sym typeface="Atkinson Hyperlegible"/>
              </a:rPr>
              <a:t>Neurotypical (NT) communication </a:t>
            </a:r>
            <a:r>
              <a:rPr lang="en-US" sz="2900" b="0" i="0" u="none" strike="noStrike" cap="none">
                <a:solidFill>
                  <a:srgbClr val="000000"/>
                </a:solidFill>
                <a:latin typeface="Atkinson Hyperlegible"/>
                <a:ea typeface="Atkinson Hyperlegible"/>
                <a:cs typeface="Atkinson Hyperlegible"/>
                <a:sym typeface="Atkinson Hyperlegible"/>
              </a:rPr>
              <a:t>prioritizes </a:t>
            </a:r>
            <a:r>
              <a:rPr lang="en-US" sz="2900" b="1" i="0" u="none" strike="noStrike" cap="none">
                <a:solidFill>
                  <a:srgbClr val="000000"/>
                </a:solidFill>
                <a:latin typeface="Atkinson Hyperlegible"/>
                <a:ea typeface="Atkinson Hyperlegible"/>
                <a:cs typeface="Atkinson Hyperlegible"/>
                <a:sym typeface="Atkinson Hyperlegible"/>
              </a:rPr>
              <a:t>social relationships</a:t>
            </a:r>
            <a:endParaRPr sz="2900" b="1" i="0" u="none" strike="noStrike" cap="none">
              <a:solidFill>
                <a:srgbClr val="000000"/>
              </a:solidFill>
              <a:latin typeface="Atkinson Hyperlegible"/>
              <a:ea typeface="Atkinson Hyperlegible"/>
              <a:cs typeface="Atkinson Hyperlegible"/>
              <a:sym typeface="Atkinson Hyperlegible"/>
            </a:endParaRPr>
          </a:p>
        </p:txBody>
      </p:sp>
      <p:sp>
        <p:nvSpPr>
          <p:cNvPr id="390" name="Google Shape;390;g13f4abf63f8_3_17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15b5124999f_0_283"/>
          <p:cNvSpPr txBox="1"/>
          <p:nvPr/>
        </p:nvSpPr>
        <p:spPr>
          <a:xfrm>
            <a:off x="3974225" y="2257675"/>
            <a:ext cx="79554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4000"/>
              <a:buFont typeface="Arial"/>
              <a:buNone/>
            </a:pPr>
            <a:r>
              <a:rPr lang="en-US" sz="4000" b="0" i="0" u="none" strike="noStrike" cap="none">
                <a:solidFill>
                  <a:srgbClr val="001A36"/>
                </a:solidFill>
                <a:latin typeface="Arial"/>
                <a:ea typeface="Arial"/>
                <a:cs typeface="Arial"/>
                <a:sym typeface="Arial"/>
              </a:rPr>
              <a:t>Creating a More Inclusive Workspace and Program Space</a:t>
            </a:r>
            <a:endParaRPr sz="5000" b="0" i="0" u="none" strike="noStrike" cap="none">
              <a:solidFill>
                <a:srgbClr val="001A36"/>
              </a:solidFill>
              <a:latin typeface="Arial"/>
              <a:ea typeface="Arial"/>
              <a:cs typeface="Arial"/>
              <a:sym typeface="Arial"/>
            </a:endParaRPr>
          </a:p>
        </p:txBody>
      </p:sp>
      <p:sp>
        <p:nvSpPr>
          <p:cNvPr id="397" name="Google Shape;397;g15b5124999f_0_28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13f4abf63f8_3_156"/>
          <p:cNvSpPr txBox="1">
            <a:spLocks noGrp="1"/>
          </p:cNvSpPr>
          <p:nvPr>
            <p:ph type="title"/>
          </p:nvPr>
        </p:nvSpPr>
        <p:spPr>
          <a:xfrm>
            <a:off x="4252976" y="820593"/>
            <a:ext cx="7729800" cy="5216700"/>
          </a:xfrm>
          <a:prstGeom prst="rect">
            <a:avLst/>
          </a:prstGeom>
          <a:noFill/>
          <a:ln>
            <a:noFill/>
          </a:ln>
        </p:spPr>
        <p:txBody>
          <a:bodyPr spcFirstLastPara="1" wrap="square" lIns="182875" tIns="91425" rIns="91425" bIns="45700" anchor="ctr"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Fira Sans"/>
                <a:ea typeface="Fira Sans"/>
                <a:cs typeface="Fira Sans"/>
                <a:sym typeface="Fira Sans"/>
              </a:rPr>
              <a:t>Supporting Neurodivergent colleagues (and patrons) supports </a:t>
            </a:r>
            <a:r>
              <a:rPr lang="en-US" sz="6600" b="1" i="0" u="none" strike="noStrike" cap="none">
                <a:solidFill>
                  <a:schemeClr val="accent2"/>
                </a:solidFill>
                <a:latin typeface="Fira Sans"/>
                <a:ea typeface="Fira Sans"/>
                <a:cs typeface="Fira Sans"/>
                <a:sym typeface="Fira Sans"/>
              </a:rPr>
              <a:t>EVERYONE</a:t>
            </a:r>
            <a:endParaRPr sz="1400" b="0" i="0" u="none" strike="noStrike" cap="none">
              <a:solidFill>
                <a:srgbClr val="000000"/>
              </a:solidFill>
              <a:latin typeface="Arial"/>
              <a:ea typeface="Arial"/>
              <a:cs typeface="Arial"/>
              <a:sym typeface="Arial"/>
            </a:endParaRPr>
          </a:p>
        </p:txBody>
      </p:sp>
      <p:sp>
        <p:nvSpPr>
          <p:cNvPr id="404" name="Google Shape;404;g13f4abf63f8_3_15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50" name="Google Shape;250;g15b5124999f_0_157"/>
          <p:cNvSpPr txBox="1">
            <a:spLocks noGrp="1"/>
          </p:cNvSpPr>
          <p:nvPr>
            <p:ph type="sldNum" idx="12"/>
          </p:nvPr>
        </p:nvSpPr>
        <p:spPr>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2</a:t>
            </a:fld>
            <a:endParaRPr/>
          </a:p>
        </p:txBody>
      </p:sp>
      <p:sp>
        <p:nvSpPr>
          <p:cNvPr id="246" name="Google Shape;246;g15b5124999f_0_157"/>
          <p:cNvSpPr txBox="1">
            <a:spLocks noGrp="1"/>
          </p:cNvSpPr>
          <p:nvPr>
            <p:ph type="title" idx="4294967295"/>
          </p:nvPr>
        </p:nvSpPr>
        <p:spPr>
          <a:xfrm>
            <a:off x="0" y="365125"/>
            <a:ext cx="6823075" cy="877888"/>
          </a:xfrm>
          <a:prstGeom prst="rect">
            <a:avLst/>
          </a:prstGeom>
          <a:solidFill>
            <a:srgbClr val="35A3B0"/>
          </a:solidFill>
          <a:ln>
            <a:noFill/>
          </a:ln>
        </p:spPr>
        <p:txBody>
          <a:bodyPr spcFirstLastPara="1" wrap="square" lIns="365750" tIns="45700" rIns="365750" bIns="45700" anchor="ctr" anchorCtr="0">
            <a:normAutofit/>
          </a:bodyPr>
          <a:lstStyle/>
          <a:p>
            <a:pPr marL="0" lvl="0" indent="0" algn="l" rtl="0">
              <a:lnSpc>
                <a:spcPct val="90000"/>
              </a:lnSpc>
              <a:spcBef>
                <a:spcPts val="0"/>
              </a:spcBef>
              <a:spcAft>
                <a:spcPts val="0"/>
              </a:spcAft>
              <a:buSzPts val="4000"/>
              <a:buNone/>
            </a:pPr>
            <a:r>
              <a:rPr lang="en-US" sz="4800" i="0"/>
              <a:t>Today’s Presenters</a:t>
            </a:r>
            <a:endParaRPr sz="4800" i="0"/>
          </a:p>
        </p:txBody>
      </p:sp>
      <p:pic>
        <p:nvPicPr>
          <p:cNvPr id="247" name="Google Shape;247;g15b5124999f_0_157"/>
          <p:cNvPicPr preferRelativeResize="0"/>
          <p:nvPr/>
        </p:nvPicPr>
        <p:blipFill rotWithShape="1">
          <a:blip r:embed="rId3">
            <a:alphaModFix/>
          </a:blip>
          <a:srcRect t="18923"/>
          <a:stretch/>
        </p:blipFill>
        <p:spPr>
          <a:xfrm>
            <a:off x="3571078" y="2695131"/>
            <a:ext cx="2212248" cy="2489529"/>
          </a:xfrm>
          <a:prstGeom prst="rect">
            <a:avLst/>
          </a:prstGeom>
          <a:noFill/>
          <a:ln>
            <a:noFill/>
          </a:ln>
          <a:effectLst>
            <a:outerShdw blurRad="57150" dist="19050" dir="5400000" algn="bl" rotWithShape="0">
              <a:srgbClr val="000000">
                <a:alpha val="47843"/>
              </a:srgbClr>
            </a:outerShdw>
          </a:effectLst>
        </p:spPr>
      </p:pic>
      <p:sp>
        <p:nvSpPr>
          <p:cNvPr id="248" name="Google Shape;248;g15b5124999f_0_157"/>
          <p:cNvSpPr txBox="1"/>
          <p:nvPr/>
        </p:nvSpPr>
        <p:spPr>
          <a:xfrm>
            <a:off x="3043384" y="5230657"/>
            <a:ext cx="3267635" cy="156963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Dr. Ariana Riccio Arista</a:t>
            </a:r>
            <a:endParaRPr sz="1800" b="0" i="0" u="none" strike="noStrike" cap="none">
              <a:solidFill>
                <a:srgbClr val="2624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Research Staff, N3</a:t>
            </a:r>
            <a:endParaRPr sz="1800" b="0" i="0" u="none" strike="noStrike" cap="none">
              <a:solidFill>
                <a:srgbClr val="2624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Research Scientist,</a:t>
            </a:r>
            <a:endParaRPr sz="1800" b="0" i="0" u="none" strike="noStrike" cap="none">
              <a:solidFill>
                <a:srgbClr val="2624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Education Development Center</a:t>
            </a:r>
            <a:endParaRPr sz="1800" b="0" i="0" u="none" strike="noStrike" cap="none">
              <a:solidFill>
                <a:srgbClr val="262461"/>
              </a:solidFill>
              <a:latin typeface="Arial"/>
              <a:ea typeface="Arial"/>
              <a:cs typeface="Arial"/>
              <a:sym typeface="Arial"/>
            </a:endParaRPr>
          </a:p>
        </p:txBody>
      </p:sp>
      <p:sp>
        <p:nvSpPr>
          <p:cNvPr id="249" name="Google Shape;249;g15b5124999f_0_157"/>
          <p:cNvSpPr txBox="1"/>
          <p:nvPr/>
        </p:nvSpPr>
        <p:spPr>
          <a:xfrm>
            <a:off x="0" y="4446027"/>
            <a:ext cx="3267635" cy="240062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Prof. Lynn Cominsky</a:t>
            </a:r>
            <a:endParaRPr sz="1800" b="0" i="0" u="none" strike="noStrike" cap="none">
              <a:solidFill>
                <a:srgbClr val="2624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PI, NASA’s </a:t>
            </a: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Neurodiversity Network</a:t>
            </a:r>
            <a:endParaRPr sz="1800" b="0" i="0" u="none" strike="noStrike" cap="none">
              <a:solidFill>
                <a:srgbClr val="2624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Director, </a:t>
            </a:r>
            <a:r>
              <a:rPr lang="en-US" sz="1800" b="0" i="0" u="none" strike="noStrike" cap="none" err="1">
                <a:solidFill>
                  <a:srgbClr val="262461"/>
                </a:solidFill>
                <a:latin typeface="Arial"/>
                <a:ea typeface="Arial"/>
                <a:cs typeface="Arial"/>
                <a:sym typeface="Arial"/>
              </a:rPr>
              <a:t>EdEon</a:t>
            </a:r>
            <a:r>
              <a:rPr lang="en-US" sz="1800" b="0" i="0" u="none" strike="noStrike" cap="none">
                <a:solidFill>
                  <a:srgbClr val="262461"/>
                </a:solidFill>
                <a:latin typeface="Arial"/>
                <a:ea typeface="Arial"/>
                <a:cs typeface="Arial"/>
                <a:sym typeface="Arial"/>
              </a:rPr>
              <a:t> STEM Learning</a:t>
            </a:r>
            <a:endParaRPr sz="1800" b="0" i="0" u="none" strike="noStrike" cap="none">
              <a:solidFill>
                <a:srgbClr val="2624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Sonoma State University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Fermi Co-investigator since 1999</a:t>
            </a:r>
            <a:endParaRPr sz="1800" b="0" i="0" u="none" strike="noStrike" cap="none">
              <a:solidFill>
                <a:srgbClr val="262461"/>
              </a:solidFill>
              <a:latin typeface="Arial"/>
              <a:ea typeface="Arial"/>
              <a:cs typeface="Arial"/>
              <a:sym typeface="Arial"/>
            </a:endParaRPr>
          </a:p>
        </p:txBody>
      </p:sp>
      <p:pic>
        <p:nvPicPr>
          <p:cNvPr id="251" name="Google Shape;251;g15b5124999f_0_157"/>
          <p:cNvPicPr preferRelativeResize="0"/>
          <p:nvPr/>
        </p:nvPicPr>
        <p:blipFill rotWithShape="1">
          <a:blip r:embed="rId4">
            <a:alphaModFix/>
          </a:blip>
          <a:srcRect r="18318"/>
          <a:stretch>
            <a:fillRect/>
          </a:stretch>
        </p:blipFill>
        <p:spPr>
          <a:xfrm>
            <a:off x="524569" y="2206383"/>
            <a:ext cx="2321283" cy="1999981"/>
          </a:xfrm>
          <a:prstGeom prst="rect">
            <a:avLst/>
          </a:prstGeom>
          <a:noFill/>
          <a:ln>
            <a:noFill/>
          </a:ln>
        </p:spPr>
      </p:pic>
      <p:pic>
        <p:nvPicPr>
          <p:cNvPr id="5" name="Picture 4">
            <a:extLst>
              <a:ext uri="{FF2B5EF4-FFF2-40B4-BE49-F238E27FC236}">
                <a16:creationId xmlns:a16="http://schemas.microsoft.com/office/drawing/2014/main" id="{70CDF314-A89A-9C9C-DD6E-27DCEE4D1B9E}"/>
              </a:ext>
            </a:extLst>
          </p:cNvPr>
          <p:cNvPicPr>
            <a:picLocks noChangeAspect="1"/>
          </p:cNvPicPr>
          <p:nvPr/>
        </p:nvPicPr>
        <p:blipFill>
          <a:blip r:embed="rId5"/>
          <a:srcRect l="6990" t="21278" r="8309" b="9804"/>
          <a:stretch>
            <a:fillRect/>
          </a:stretch>
        </p:blipFill>
        <p:spPr>
          <a:xfrm>
            <a:off x="6508552" y="2046997"/>
            <a:ext cx="2294754" cy="2489530"/>
          </a:xfrm>
          <a:prstGeom prst="rect">
            <a:avLst/>
          </a:prstGeom>
        </p:spPr>
      </p:pic>
      <p:sp>
        <p:nvSpPr>
          <p:cNvPr id="6" name="Google Shape;248;g15b5124999f_0_157">
            <a:extLst>
              <a:ext uri="{FF2B5EF4-FFF2-40B4-BE49-F238E27FC236}">
                <a16:creationId xmlns:a16="http://schemas.microsoft.com/office/drawing/2014/main" id="{B547126A-9A7B-FABB-8BE4-F8A7D8D62D6F}"/>
              </a:ext>
            </a:extLst>
          </p:cNvPr>
          <p:cNvSpPr txBox="1"/>
          <p:nvPr/>
        </p:nvSpPr>
        <p:spPr>
          <a:xfrm>
            <a:off x="6247486" y="4561343"/>
            <a:ext cx="2816886" cy="156963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Dr. Anne Holland</a:t>
            </a:r>
            <a:endParaRPr sz="1800" b="0" i="0" u="none" strike="noStrike" cap="none">
              <a:solidFill>
                <a:srgbClr val="2624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Director of Education </a:t>
            </a: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and Learning Research</a:t>
            </a:r>
            <a:endParaRPr sz="1800" b="0" i="0" u="none" strike="noStrike" cap="none">
              <a:solidFill>
                <a:srgbClr val="2624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Space Science Institute</a:t>
            </a:r>
          </a:p>
          <a:p>
            <a:pPr marL="0" marR="0" lvl="0" indent="0" algn="ctr" rtl="0">
              <a:lnSpc>
                <a:spcPct val="100000"/>
              </a:lnSpc>
              <a:spcBef>
                <a:spcPts val="0"/>
              </a:spcBef>
              <a:spcAft>
                <a:spcPts val="0"/>
              </a:spcAft>
              <a:buClr>
                <a:srgbClr val="000000"/>
              </a:buClr>
              <a:buSzPts val="2200"/>
              <a:buFont typeface="Arial"/>
              <a:buNone/>
            </a:pPr>
            <a:r>
              <a:rPr lang="en-US" sz="1800">
                <a:solidFill>
                  <a:srgbClr val="262461"/>
                </a:solidFill>
              </a:rPr>
              <a:t>#</a:t>
            </a:r>
            <a:r>
              <a:rPr lang="en-US" sz="1800" err="1">
                <a:solidFill>
                  <a:srgbClr val="262461"/>
                </a:solidFill>
              </a:rPr>
              <a:t>actuallyautistic</a:t>
            </a:r>
            <a:endParaRPr sz="1800" b="0" i="0" u="none" strike="noStrike" cap="none">
              <a:solidFill>
                <a:srgbClr val="262461"/>
              </a:solidFill>
              <a:latin typeface="Arial"/>
              <a:ea typeface="Arial"/>
              <a:cs typeface="Arial"/>
              <a:sym typeface="Arial"/>
            </a:endParaRPr>
          </a:p>
        </p:txBody>
      </p:sp>
      <p:sp>
        <p:nvSpPr>
          <p:cNvPr id="7" name="Google Shape;248;g15b5124999f_0_157">
            <a:extLst>
              <a:ext uri="{FF2B5EF4-FFF2-40B4-BE49-F238E27FC236}">
                <a16:creationId xmlns:a16="http://schemas.microsoft.com/office/drawing/2014/main" id="{81BB6A22-6717-86C3-78F8-7A09028BD459}"/>
              </a:ext>
            </a:extLst>
          </p:cNvPr>
          <p:cNvSpPr txBox="1"/>
          <p:nvPr/>
        </p:nvSpPr>
        <p:spPr>
          <a:xfrm>
            <a:off x="9019513" y="5184660"/>
            <a:ext cx="2816886" cy="156963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Christine </a:t>
            </a:r>
            <a:r>
              <a:rPr lang="en-US" sz="1800" b="0" i="0" u="none" strike="noStrike" cap="none" err="1">
                <a:solidFill>
                  <a:srgbClr val="262461"/>
                </a:solidFill>
                <a:latin typeface="Arial"/>
                <a:ea typeface="Arial"/>
                <a:cs typeface="Arial"/>
                <a:sym typeface="Arial"/>
              </a:rPr>
              <a:t>Shupla</a:t>
            </a:r>
            <a:endParaRPr sz="1800" b="0" i="0" u="none" strike="noStrike" cap="none">
              <a:solidFill>
                <a:srgbClr val="2624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Science </a:t>
            </a:r>
            <a:r>
              <a:rPr lang="en-US" sz="1800">
                <a:solidFill>
                  <a:srgbClr val="262461"/>
                </a:solidFill>
              </a:rPr>
              <a:t>Engagement Manager</a:t>
            </a:r>
          </a:p>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Lunar and Planetary Institute</a:t>
            </a:r>
            <a:endParaRPr sz="1800" b="0" i="0" u="none" strike="noStrike" cap="none">
              <a:solidFill>
                <a:srgbClr val="262461"/>
              </a:solidFill>
              <a:latin typeface="Arial"/>
              <a:ea typeface="Arial"/>
              <a:cs typeface="Arial"/>
              <a:sym typeface="Arial"/>
            </a:endParaRPr>
          </a:p>
        </p:txBody>
      </p:sp>
      <p:pic>
        <p:nvPicPr>
          <p:cNvPr id="1026" name="Picture 2" descr="Christine Shupla">
            <a:extLst>
              <a:ext uri="{FF2B5EF4-FFF2-40B4-BE49-F238E27FC236}">
                <a16:creationId xmlns:a16="http://schemas.microsoft.com/office/drawing/2014/main" id="{97FC46C6-DAA5-4A89-925E-A89FF3F1708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066" b="18661"/>
          <a:stretch>
            <a:fillRect/>
          </a:stretch>
        </p:blipFill>
        <p:spPr bwMode="auto">
          <a:xfrm>
            <a:off x="9085870" y="2383472"/>
            <a:ext cx="2816886" cy="24895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15b5124999f_0_230"/>
          <p:cNvSpPr txBox="1">
            <a:spLocks noGrp="1"/>
          </p:cNvSpPr>
          <p:nvPr>
            <p:ph type="title"/>
          </p:nvPr>
        </p:nvSpPr>
        <p:spPr>
          <a:xfrm>
            <a:off x="2108775" y="159358"/>
            <a:ext cx="9818700" cy="7635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3700"/>
              <a:buFont typeface="Arial"/>
              <a:buNone/>
            </a:pPr>
            <a:r>
              <a:rPr lang="en-US" sz="3600" b="0" i="0" u="none" strike="noStrike" cap="none">
                <a:solidFill>
                  <a:schemeClr val="dk2"/>
                </a:solidFill>
                <a:latin typeface="Calibri"/>
                <a:ea typeface="Calibri"/>
                <a:cs typeface="Calibri"/>
                <a:sym typeface="Calibri"/>
              </a:rPr>
              <a:t>Tips for working with ND learners</a:t>
            </a:r>
            <a:endParaRPr sz="3800" b="0" i="0" u="none" strike="noStrike" cap="none">
              <a:solidFill>
                <a:schemeClr val="dk2"/>
              </a:solidFill>
              <a:latin typeface="Calibri"/>
              <a:ea typeface="Calibri"/>
              <a:cs typeface="Calibri"/>
              <a:sym typeface="Calibri"/>
            </a:endParaRPr>
          </a:p>
        </p:txBody>
      </p:sp>
      <p:sp>
        <p:nvSpPr>
          <p:cNvPr id="411" name="Google Shape;411;g15b5124999f_0_230"/>
          <p:cNvSpPr txBox="1">
            <a:spLocks noGrp="1"/>
          </p:cNvSpPr>
          <p:nvPr>
            <p:ph type="body" idx="1"/>
          </p:nvPr>
        </p:nvSpPr>
        <p:spPr>
          <a:xfrm>
            <a:off x="2108775" y="1267125"/>
            <a:ext cx="10003200" cy="5153400"/>
          </a:xfrm>
          <a:prstGeom prst="rect">
            <a:avLst/>
          </a:prstGeom>
          <a:noFill/>
          <a:ln>
            <a:noFill/>
          </a:ln>
        </p:spPr>
        <p:txBody>
          <a:bodyPr spcFirstLastPara="1" wrap="square" lIns="121900" tIns="121900" rIns="121900" bIns="121900" anchor="t" anchorCtr="0">
            <a:normAutofit/>
          </a:bodyPr>
          <a:lstStyle/>
          <a:p>
            <a:pPr marL="457200" marR="0" lvl="0" indent="-393700" algn="l" rtl="0">
              <a:lnSpc>
                <a:spcPct val="115000"/>
              </a:lnSpc>
              <a:spcBef>
                <a:spcPts val="0"/>
              </a:spcBef>
              <a:spcAft>
                <a:spcPts val="0"/>
              </a:spcAft>
              <a:buClr>
                <a:srgbClr val="262461"/>
              </a:buClr>
              <a:buSzPts val="2600"/>
              <a:buFont typeface="Arial"/>
              <a:buChar char="●"/>
            </a:pPr>
            <a:r>
              <a:rPr lang="en-US" sz="2600" b="0" i="0" u="none" strike="noStrike" cap="none">
                <a:solidFill>
                  <a:srgbClr val="262461"/>
                </a:solidFill>
                <a:latin typeface="Calibri"/>
                <a:ea typeface="Calibri"/>
                <a:cs typeface="Calibri"/>
                <a:sym typeface="Calibri"/>
              </a:rPr>
              <a:t>Provide a visual schedule</a:t>
            </a:r>
            <a:endParaRPr sz="1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600"/>
              <a:buFont typeface="Arial"/>
              <a:buNone/>
            </a:pPr>
            <a:endParaRPr sz="2600" b="0" i="0" u="none" strike="noStrike" cap="none">
              <a:solidFill>
                <a:srgbClr val="262461"/>
              </a:solidFill>
              <a:latin typeface="Calibri"/>
              <a:ea typeface="Calibri"/>
              <a:cs typeface="Calibri"/>
              <a:sym typeface="Calibri"/>
            </a:endParaRPr>
          </a:p>
          <a:p>
            <a:pPr marL="457200" marR="0" lvl="0" indent="-393700" algn="l" rtl="0">
              <a:lnSpc>
                <a:spcPct val="115000"/>
              </a:lnSpc>
              <a:spcBef>
                <a:spcPts val="0"/>
              </a:spcBef>
              <a:spcAft>
                <a:spcPts val="0"/>
              </a:spcAft>
              <a:buClr>
                <a:srgbClr val="262461"/>
              </a:buClr>
              <a:buSzPts val="2600"/>
              <a:buFont typeface="Calibri"/>
              <a:buChar char="●"/>
            </a:pPr>
            <a:r>
              <a:rPr lang="en-US" sz="2600" b="0" i="0" u="none" strike="noStrike" cap="none">
                <a:solidFill>
                  <a:srgbClr val="262461"/>
                </a:solidFill>
                <a:latin typeface="Calibri"/>
                <a:ea typeface="Calibri"/>
                <a:cs typeface="Calibri"/>
                <a:sym typeface="Calibri"/>
              </a:rPr>
              <a:t>Prime students and colleagues for what’s to come so they understand the context and process for their learning</a:t>
            </a:r>
            <a:endParaRPr sz="1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600"/>
              <a:buFont typeface="Arial"/>
              <a:buNone/>
            </a:pPr>
            <a:endParaRPr sz="2600" b="0" i="0" u="none" strike="noStrike" cap="none">
              <a:solidFill>
                <a:srgbClr val="262461"/>
              </a:solidFill>
              <a:latin typeface="Calibri"/>
              <a:ea typeface="Calibri"/>
              <a:cs typeface="Calibri"/>
              <a:sym typeface="Calibri"/>
            </a:endParaRPr>
          </a:p>
          <a:p>
            <a:pPr marL="457200" marR="0" lvl="0" indent="-393700" algn="l" rtl="0">
              <a:lnSpc>
                <a:spcPct val="115000"/>
              </a:lnSpc>
              <a:spcBef>
                <a:spcPts val="0"/>
              </a:spcBef>
              <a:spcAft>
                <a:spcPts val="0"/>
              </a:spcAft>
              <a:buClr>
                <a:srgbClr val="262461"/>
              </a:buClr>
              <a:buSzPts val="2600"/>
              <a:buFont typeface="Calibri"/>
              <a:buChar char="●"/>
            </a:pPr>
            <a:r>
              <a:rPr lang="en-US" sz="2600" b="0" i="0" u="none" strike="noStrike" cap="none">
                <a:solidFill>
                  <a:srgbClr val="262461"/>
                </a:solidFill>
                <a:latin typeface="Calibri"/>
                <a:ea typeface="Calibri"/>
                <a:cs typeface="Calibri"/>
                <a:sym typeface="Calibri"/>
              </a:rPr>
              <a:t>Embed interests</a:t>
            </a:r>
            <a:endParaRPr sz="1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600"/>
              <a:buFont typeface="Arial"/>
              <a:buNone/>
            </a:pPr>
            <a:endParaRPr sz="2600" b="0" i="0" u="none" strike="noStrike" cap="none">
              <a:solidFill>
                <a:srgbClr val="262461"/>
              </a:solidFill>
              <a:latin typeface="Calibri"/>
              <a:ea typeface="Calibri"/>
              <a:cs typeface="Calibri"/>
              <a:sym typeface="Calibri"/>
            </a:endParaRPr>
          </a:p>
          <a:p>
            <a:pPr marL="457200" marR="0" lvl="0" indent="-393700" algn="l" rtl="0">
              <a:lnSpc>
                <a:spcPct val="115000"/>
              </a:lnSpc>
              <a:spcBef>
                <a:spcPts val="0"/>
              </a:spcBef>
              <a:spcAft>
                <a:spcPts val="0"/>
              </a:spcAft>
              <a:buClr>
                <a:srgbClr val="262461"/>
              </a:buClr>
              <a:buSzPts val="2600"/>
              <a:buFont typeface="Calibri"/>
              <a:buChar char="●"/>
            </a:pPr>
            <a:r>
              <a:rPr lang="en-US" sz="2600" b="0" i="0" u="none" strike="noStrike" cap="none">
                <a:solidFill>
                  <a:srgbClr val="262461"/>
                </a:solidFill>
                <a:latin typeface="Calibri"/>
                <a:ea typeface="Calibri"/>
                <a:cs typeface="Calibri"/>
                <a:sym typeface="Calibri"/>
              </a:rPr>
              <a:t>Establish clear expectations. Be direct and set guidelines.</a:t>
            </a:r>
            <a:endParaRPr sz="1400" b="0" i="0"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600"/>
              <a:buFont typeface="Arial"/>
              <a:buNone/>
            </a:pPr>
            <a:endParaRPr sz="2600" b="0" i="0" u="none" strike="noStrike" cap="none">
              <a:solidFill>
                <a:srgbClr val="262461"/>
              </a:solidFill>
              <a:latin typeface="Calibri"/>
              <a:ea typeface="Calibri"/>
              <a:cs typeface="Calibri"/>
              <a:sym typeface="Calibri"/>
            </a:endParaRPr>
          </a:p>
          <a:p>
            <a:pPr marL="457200" marR="0" lvl="0" indent="-393700" algn="l" rtl="0">
              <a:lnSpc>
                <a:spcPct val="115000"/>
              </a:lnSpc>
              <a:spcBef>
                <a:spcPts val="0"/>
              </a:spcBef>
              <a:spcAft>
                <a:spcPts val="0"/>
              </a:spcAft>
              <a:buClr>
                <a:srgbClr val="262461"/>
              </a:buClr>
              <a:buSzPts val="2600"/>
              <a:buFont typeface="Calibri"/>
              <a:buChar char="●"/>
            </a:pPr>
            <a:r>
              <a:rPr lang="en-US" sz="2600" b="0" i="0" u="none" strike="noStrike" cap="none">
                <a:solidFill>
                  <a:srgbClr val="262461"/>
                </a:solidFill>
                <a:latin typeface="Calibri"/>
                <a:ea typeface="Calibri"/>
                <a:cs typeface="Calibri"/>
                <a:sym typeface="Calibri"/>
              </a:rPr>
              <a:t>Provide supportive visuals and/or other reference materials</a:t>
            </a:r>
            <a:endParaRPr sz="1400" b="0" i="0" u="none" strike="noStrike" cap="none">
              <a:solidFill>
                <a:srgbClr val="000000"/>
              </a:solidFill>
              <a:latin typeface="Arial"/>
              <a:ea typeface="Arial"/>
              <a:cs typeface="Arial"/>
              <a:sym typeface="Arial"/>
            </a:endParaRPr>
          </a:p>
          <a:p>
            <a:pPr marL="457200" marR="0" lvl="0" indent="-228600" algn="l" rtl="0">
              <a:lnSpc>
                <a:spcPct val="115000"/>
              </a:lnSpc>
              <a:spcBef>
                <a:spcPts val="1000"/>
              </a:spcBef>
              <a:spcAft>
                <a:spcPts val="0"/>
              </a:spcAft>
              <a:buClr>
                <a:schemeClr val="accent4"/>
              </a:buClr>
              <a:buSzPts val="2600"/>
              <a:buFont typeface="Calibri"/>
              <a:buNone/>
            </a:pPr>
            <a:endParaRPr sz="2600" b="0" i="0" u="none" strike="noStrike" cap="none">
              <a:solidFill>
                <a:schemeClr val="accent4"/>
              </a:solidFill>
              <a:latin typeface="Calibri"/>
              <a:ea typeface="Calibri"/>
              <a:cs typeface="Calibri"/>
              <a:sym typeface="Calibri"/>
            </a:endParaRPr>
          </a:p>
        </p:txBody>
      </p:sp>
      <p:sp>
        <p:nvSpPr>
          <p:cNvPr id="412" name="Google Shape;412;g15b5124999f_0_23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13f4abf63f8_3_206"/>
          <p:cNvSpPr txBox="1">
            <a:spLocks noGrp="1"/>
          </p:cNvSpPr>
          <p:nvPr>
            <p:ph type="title"/>
          </p:nvPr>
        </p:nvSpPr>
        <p:spPr>
          <a:xfrm>
            <a:off x="1252728" y="326982"/>
            <a:ext cx="10707624" cy="1154162"/>
          </a:xfrm>
          <a:prstGeom prst="rect">
            <a:avLst/>
          </a:prstGeom>
          <a:solidFill>
            <a:schemeClr val="accent2"/>
          </a:solidFill>
          <a:ln>
            <a:noFill/>
          </a:ln>
        </p:spPr>
        <p:txBody>
          <a:bodyPr spcFirstLastPara="1" wrap="square" lIns="182875" tIns="91425" rIns="91425" bIns="45700" anchor="ctr" anchorCtr="0">
            <a:norm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Fira Sans"/>
                <a:ea typeface="Fira Sans"/>
                <a:cs typeface="Fira Sans"/>
                <a:sym typeface="Fira Sans"/>
              </a:rPr>
              <a:t>Barriers to Successful Employment</a:t>
            </a:r>
            <a:endParaRPr sz="4400" b="0" i="0" u="none" strike="noStrike" cap="none">
              <a:solidFill>
                <a:schemeClr val="lt1"/>
              </a:solidFill>
              <a:latin typeface="Arial"/>
              <a:ea typeface="Arial"/>
              <a:cs typeface="Arial"/>
              <a:sym typeface="Arial"/>
            </a:endParaRPr>
          </a:p>
        </p:txBody>
      </p:sp>
      <p:sp>
        <p:nvSpPr>
          <p:cNvPr id="419" name="Google Shape;419;g13f4abf63f8_3_206"/>
          <p:cNvSpPr txBox="1"/>
          <p:nvPr/>
        </p:nvSpPr>
        <p:spPr>
          <a:xfrm>
            <a:off x="8010144" y="1964108"/>
            <a:ext cx="4072128"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Neurodivergent people who are employed have generally gotten there by masking</a:t>
            </a:r>
            <a:endParaRPr sz="3200" b="0" i="0" u="none" strike="noStrike" cap="none">
              <a:solidFill>
                <a:schemeClr val="dk1"/>
              </a:solidFill>
              <a:latin typeface="Atkinson Hyperlegible"/>
              <a:ea typeface="Atkinson Hyperlegible"/>
              <a:cs typeface="Atkinson Hyperlegible"/>
              <a:sym typeface="Atkinson Hyperlegible"/>
            </a:endParaRPr>
          </a:p>
        </p:txBody>
      </p:sp>
      <p:sp>
        <p:nvSpPr>
          <p:cNvPr id="420" name="Google Shape;420;g13f4abf63f8_3_206"/>
          <p:cNvSpPr/>
          <p:nvPr/>
        </p:nvSpPr>
        <p:spPr>
          <a:xfrm>
            <a:off x="8375904" y="3749315"/>
            <a:ext cx="3401568" cy="46166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tkinson Hyperlegible"/>
                <a:ea typeface="Atkinson Hyperlegible"/>
                <a:cs typeface="Atkinson Hyperlegible"/>
                <a:sym typeface="Atkinson Hyperlegible"/>
              </a:rPr>
              <a:t>Risk of masking</a:t>
            </a:r>
            <a:endParaRPr sz="1400" b="0" i="0" u="none" strike="noStrike" cap="none">
              <a:solidFill>
                <a:srgbClr val="000000"/>
              </a:solidFill>
              <a:latin typeface="Arial"/>
              <a:ea typeface="Arial"/>
              <a:cs typeface="Arial"/>
              <a:sym typeface="Arial"/>
            </a:endParaRPr>
          </a:p>
        </p:txBody>
      </p:sp>
      <p:sp>
        <p:nvSpPr>
          <p:cNvPr id="421" name="Google Shape;421;g13f4abf63f8_3_206"/>
          <p:cNvSpPr/>
          <p:nvPr/>
        </p:nvSpPr>
        <p:spPr>
          <a:xfrm>
            <a:off x="8238744" y="4210980"/>
            <a:ext cx="3675888" cy="224676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Not healthy or sustainable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Leads to burnout (often dropping out of the workforce)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Unable to contribute to the full extent of ability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Risks of not masking</a:t>
            </a:r>
            <a:endParaRPr sz="1400" b="0" i="0" u="none" strike="noStrike" cap="none">
              <a:solidFill>
                <a:srgbClr val="000000"/>
              </a:solidFill>
              <a:latin typeface="Arial"/>
              <a:ea typeface="Arial"/>
              <a:cs typeface="Arial"/>
              <a:sym typeface="Arial"/>
            </a:endParaRPr>
          </a:p>
        </p:txBody>
      </p:sp>
      <p:sp>
        <p:nvSpPr>
          <p:cNvPr id="422" name="Google Shape;422;g13f4abf63f8_3_20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21</a:t>
            </a:fld>
            <a:endParaRPr/>
          </a:p>
        </p:txBody>
      </p:sp>
      <p:pic>
        <p:nvPicPr>
          <p:cNvPr id="423" name="Google Shape;423;g13f4abf63f8_3_206" title="Chart"/>
          <p:cNvPicPr preferRelativeResize="0"/>
          <p:nvPr/>
        </p:nvPicPr>
        <p:blipFill rotWithShape="1">
          <a:blip r:embed="rId4">
            <a:alphaModFix/>
          </a:blip>
          <a:srcRect/>
          <a:stretch/>
        </p:blipFill>
        <p:spPr>
          <a:xfrm>
            <a:off x="2132500" y="1842300"/>
            <a:ext cx="5877651" cy="4275701"/>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13f4abf63f8_3_215"/>
          <p:cNvSpPr txBox="1">
            <a:spLocks noGrp="1"/>
          </p:cNvSpPr>
          <p:nvPr>
            <p:ph type="title"/>
          </p:nvPr>
        </p:nvSpPr>
        <p:spPr>
          <a:xfrm>
            <a:off x="1302209" y="247813"/>
            <a:ext cx="10707624" cy="1154162"/>
          </a:xfrm>
          <a:prstGeom prst="rect">
            <a:avLst/>
          </a:prstGeom>
          <a:solidFill>
            <a:schemeClr val="accent2"/>
          </a:solidFill>
          <a:ln>
            <a:noFill/>
          </a:ln>
        </p:spPr>
        <p:txBody>
          <a:bodyPr spcFirstLastPara="1" wrap="square" lIns="182875" tIns="91425" rIns="91425" bIns="45700" anchor="ctr"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Fira Sans"/>
                <a:ea typeface="Fira Sans"/>
                <a:cs typeface="Fira Sans"/>
                <a:sym typeface="Fira Sans"/>
              </a:rPr>
              <a:t>Creating space for a Neurodiverse team</a:t>
            </a:r>
            <a:endParaRPr sz="1050" b="1" i="0" u="none" strike="noStrike" cap="none">
              <a:solidFill>
                <a:schemeClr val="lt1"/>
              </a:solidFill>
              <a:latin typeface="Arial"/>
              <a:ea typeface="Arial"/>
              <a:cs typeface="Arial"/>
              <a:sym typeface="Arial"/>
            </a:endParaRPr>
          </a:p>
        </p:txBody>
      </p:sp>
      <p:sp>
        <p:nvSpPr>
          <p:cNvPr id="430" name="Google Shape;430;g13f4abf63f8_3_215"/>
          <p:cNvSpPr txBox="1"/>
          <p:nvPr/>
        </p:nvSpPr>
        <p:spPr>
          <a:xfrm>
            <a:off x="2407725" y="1919450"/>
            <a:ext cx="8397600" cy="4247286"/>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Atkinson Hyperlegible"/>
                <a:ea typeface="Atkinson Hyperlegible"/>
                <a:cs typeface="Atkinson Hyperlegible"/>
                <a:sym typeface="Atkinson Hyperlegible"/>
              </a:rPr>
              <a:t>Understand your organization's policies and speak with HR when appropriate</a:t>
            </a:r>
            <a:endParaRPr sz="24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tkinson Hyperlegible"/>
              <a:ea typeface="Atkinson Hyperlegible"/>
              <a:cs typeface="Atkinson Hyperlegible"/>
              <a:sym typeface="Atkinson Hyperlegible"/>
            </a:endParaRPr>
          </a:p>
          <a:p>
            <a:pPr marL="457200" marR="0" lvl="0" indent="-4191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Atkinson Hyperlegible"/>
                <a:ea typeface="Atkinson Hyperlegible"/>
                <a:cs typeface="Atkinson Hyperlegible"/>
                <a:sym typeface="Atkinson Hyperlegible"/>
              </a:rPr>
              <a:t>Review interview processes and performance metrics</a:t>
            </a:r>
            <a:endParaRPr sz="24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tkinson Hyperlegible"/>
              <a:ea typeface="Atkinson Hyperlegible"/>
              <a:cs typeface="Atkinson Hyperlegible"/>
              <a:sym typeface="Atkinson Hyperlegible"/>
            </a:endParaRPr>
          </a:p>
          <a:p>
            <a:pPr marL="457200" marR="0" lvl="0" indent="-4191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Atkinson Hyperlegible"/>
                <a:ea typeface="Atkinson Hyperlegible"/>
                <a:cs typeface="Atkinson Hyperlegible"/>
                <a:sym typeface="Atkinson Hyperlegible"/>
              </a:rPr>
              <a:t>Ask</a:t>
            </a:r>
            <a:endParaRPr sz="24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tkinson Hyperlegible"/>
              <a:ea typeface="Atkinson Hyperlegible"/>
              <a:cs typeface="Atkinson Hyperlegible"/>
              <a:sym typeface="Atkinson Hyperlegible"/>
            </a:endParaRPr>
          </a:p>
          <a:p>
            <a:pPr marL="457200" marR="0" lvl="0" indent="-4191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Atkinson Hyperlegible"/>
                <a:ea typeface="Atkinson Hyperlegible"/>
                <a:cs typeface="Atkinson Hyperlegible"/>
                <a:sym typeface="Atkinson Hyperlegible"/>
              </a:rPr>
              <a:t>Flexibility</a:t>
            </a:r>
            <a:endParaRPr sz="24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tkinson Hyperlegible"/>
              <a:ea typeface="Atkinson Hyperlegible"/>
              <a:cs typeface="Atkinson Hyperlegible"/>
              <a:sym typeface="Atkinson Hyperlegible"/>
            </a:endParaRPr>
          </a:p>
          <a:p>
            <a:pPr marL="457200" marR="0" lvl="0" indent="-419100" algn="l" rtl="0">
              <a:lnSpc>
                <a:spcPct val="100000"/>
              </a:lnSpc>
              <a:spcBef>
                <a:spcPts val="0"/>
              </a:spcBef>
              <a:spcAft>
                <a:spcPts val="0"/>
              </a:spcAft>
              <a:buClr>
                <a:srgbClr val="000000"/>
              </a:buClr>
              <a:buSzPts val="3000"/>
              <a:buFont typeface="Arial"/>
              <a:buChar char="●"/>
            </a:pPr>
            <a:r>
              <a:rPr lang="en-US" sz="2400" b="0" i="0" u="none" strike="noStrike" cap="none">
                <a:solidFill>
                  <a:srgbClr val="000000"/>
                </a:solidFill>
                <a:latin typeface="Atkinson Hyperlegible"/>
                <a:ea typeface="Atkinson Hyperlegible"/>
                <a:cs typeface="Atkinson Hyperlegible"/>
                <a:sym typeface="Atkinson Hyperlegible"/>
              </a:rPr>
              <a:t>What to do when someone discloses</a:t>
            </a:r>
          </a:p>
          <a:p>
            <a:pPr marL="457200" indent="-419100">
              <a:buSzPts val="3000"/>
              <a:buFont typeface="Arial"/>
              <a:buChar char="●"/>
            </a:pPr>
            <a:endParaRPr lang="en-US" sz="2400">
              <a:latin typeface="Atkinson Hyperlegible"/>
              <a:ea typeface="Atkinson Hyperlegible"/>
              <a:cs typeface="Atkinson Hyperlegible"/>
            </a:endParaRPr>
          </a:p>
        </p:txBody>
      </p:sp>
      <p:sp>
        <p:nvSpPr>
          <p:cNvPr id="431" name="Google Shape;431;g13f4abf63f8_3_21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22</a:t>
            </a:fld>
            <a:endParaRPr/>
          </a:p>
        </p:txBody>
      </p:sp>
    </p:spTree>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3f4abf63f8_3_221"/>
          <p:cNvSpPr txBox="1">
            <a:spLocks noGrp="1"/>
          </p:cNvSpPr>
          <p:nvPr>
            <p:ph type="title"/>
          </p:nvPr>
        </p:nvSpPr>
        <p:spPr>
          <a:xfrm>
            <a:off x="1252728" y="326982"/>
            <a:ext cx="10707624" cy="1154162"/>
          </a:xfrm>
          <a:prstGeom prst="rect">
            <a:avLst/>
          </a:prstGeom>
          <a:solidFill>
            <a:schemeClr val="accent2"/>
          </a:solidFill>
          <a:ln>
            <a:noFill/>
          </a:ln>
        </p:spPr>
        <p:txBody>
          <a:bodyPr spcFirstLastPara="1" wrap="square" lIns="182875" tIns="91425" rIns="91425" bIns="45700" anchor="ctr" anchorCtr="0">
            <a:norm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Fira Sans"/>
                <a:ea typeface="Fira Sans"/>
                <a:cs typeface="Fira Sans"/>
                <a:sym typeface="Fira Sans"/>
              </a:rPr>
              <a:t>Basic Etiquette</a:t>
            </a:r>
            <a:endParaRPr sz="1400" b="0" i="0" u="none" strike="noStrike" cap="none">
              <a:solidFill>
                <a:schemeClr val="lt1"/>
              </a:solidFill>
              <a:latin typeface="Arial"/>
              <a:ea typeface="Arial"/>
              <a:cs typeface="Arial"/>
              <a:sym typeface="Arial"/>
            </a:endParaRPr>
          </a:p>
        </p:txBody>
      </p:sp>
      <p:sp>
        <p:nvSpPr>
          <p:cNvPr id="438" name="Google Shape;438;g13f4abf63f8_3_221"/>
          <p:cNvSpPr txBox="1"/>
          <p:nvPr/>
        </p:nvSpPr>
        <p:spPr>
          <a:xfrm>
            <a:off x="2479040" y="1702099"/>
            <a:ext cx="905052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When someone discloses that they are autistic or neurodivergent </a:t>
            </a:r>
            <a:endParaRPr sz="2400" b="0" i="0" u="none" strike="noStrike" cap="none">
              <a:solidFill>
                <a:schemeClr val="dk1"/>
              </a:solidFill>
              <a:latin typeface="Atkinson Hyperlegible"/>
              <a:ea typeface="Atkinson Hyperlegible"/>
              <a:cs typeface="Atkinson Hyperlegible"/>
              <a:sym typeface="Atkinson Hyperlegible"/>
            </a:endParaRPr>
          </a:p>
        </p:txBody>
      </p:sp>
      <p:sp>
        <p:nvSpPr>
          <p:cNvPr id="439" name="Google Shape;439;g13f4abf63f8_3_221"/>
          <p:cNvSpPr txBox="1"/>
          <p:nvPr/>
        </p:nvSpPr>
        <p:spPr>
          <a:xfrm>
            <a:off x="2479040" y="2428742"/>
            <a:ext cx="8420608" cy="35393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tkinson Hyperlegible"/>
                <a:ea typeface="Atkinson Hyperlegible"/>
                <a:cs typeface="Atkinson Hyperlegible"/>
                <a:sym typeface="Atkinson Hyperlegible"/>
              </a:rPr>
              <a:t>Things NOT to say:</a:t>
            </a:r>
            <a:endParaRPr lang="en-US" sz="1400" b="0" i="0" u="none" strike="noStrike" cap="none">
              <a:solidFill>
                <a:schemeClr val="dk1"/>
              </a:solidFill>
              <a:latin typeface="Arial"/>
              <a:ea typeface="Arial"/>
              <a:cs typeface="Arial"/>
              <a:sym typeface="Arial"/>
            </a:endParaRPr>
          </a:p>
          <a:p>
            <a:pPr marL="342900" marR="0" lvl="0" indent="-342900" algn="l" rtl="0">
              <a:lnSpc>
                <a:spcPct val="100000"/>
              </a:lnSpc>
              <a:spcBef>
                <a:spcPts val="600"/>
              </a:spcBef>
              <a:spcAft>
                <a:spcPts val="0"/>
              </a:spcAft>
              <a:buClr>
                <a:schemeClr val="dk1"/>
              </a:buClr>
              <a:buSzPts val="24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I’m sorry to hear that. </a:t>
            </a:r>
            <a:endParaRPr lang="en-US" sz="2000" b="0" i="0" u="none" strike="noStrike" cap="none">
              <a:solidFill>
                <a:schemeClr val="dk1"/>
              </a:solidFill>
              <a:latin typeface="Arial"/>
              <a:ea typeface="Arial"/>
              <a:cs typeface="Arial"/>
            </a:endParaRPr>
          </a:p>
          <a:p>
            <a:pPr marL="342900" marR="0" lvl="0" indent="-342900" algn="l" rtl="0">
              <a:lnSpc>
                <a:spcPct val="100000"/>
              </a:lnSpc>
              <a:spcBef>
                <a:spcPts val="600"/>
              </a:spcBef>
              <a:spcAft>
                <a:spcPts val="0"/>
              </a:spcAft>
              <a:buClr>
                <a:schemeClr val="dk1"/>
              </a:buClr>
              <a:buSzPts val="24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You don’t look ______.</a:t>
            </a:r>
            <a:endParaRPr lang="en-US" sz="2000" b="0" i="0" u="none" strike="noStrike" cap="none">
              <a:solidFill>
                <a:schemeClr val="dk1"/>
              </a:solidFill>
              <a:latin typeface="Arial"/>
              <a:ea typeface="Arial"/>
              <a:cs typeface="Arial"/>
            </a:endParaRPr>
          </a:p>
          <a:p>
            <a:pPr marL="342900" marR="0" lvl="0" indent="-342900" algn="l" rtl="0">
              <a:lnSpc>
                <a:spcPct val="100000"/>
              </a:lnSpc>
              <a:spcBef>
                <a:spcPts val="600"/>
              </a:spcBef>
              <a:spcAft>
                <a:spcPts val="0"/>
              </a:spcAft>
              <a:buClr>
                <a:schemeClr val="dk1"/>
              </a:buClr>
              <a:buSzPts val="24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I never would have known / you hide it really well.</a:t>
            </a:r>
            <a:endParaRPr lang="en-US" sz="2000" b="0" i="0" u="none" strike="noStrike" cap="none">
              <a:solidFill>
                <a:schemeClr val="dk1"/>
              </a:solidFill>
              <a:latin typeface="Arial"/>
              <a:ea typeface="Arial"/>
              <a:cs typeface="Arial"/>
            </a:endParaRPr>
          </a:p>
          <a:p>
            <a:pPr marL="342900" marR="0" lvl="0" indent="-342900" algn="l" rtl="0">
              <a:lnSpc>
                <a:spcPct val="100000"/>
              </a:lnSpc>
              <a:spcBef>
                <a:spcPts val="600"/>
              </a:spcBef>
              <a:spcAft>
                <a:spcPts val="0"/>
              </a:spcAft>
              <a:buClr>
                <a:schemeClr val="dk1"/>
              </a:buClr>
              <a:buSzPts val="24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No wonder you’re so good at math / why aren’t you better at math.</a:t>
            </a:r>
            <a:endParaRPr lang="en-US" sz="2000" b="0" i="0" u="none" strike="noStrike" cap="none">
              <a:solidFill>
                <a:schemeClr val="dk1"/>
              </a:solidFill>
              <a:latin typeface="Arial"/>
              <a:ea typeface="Arial"/>
              <a:cs typeface="Arial"/>
            </a:endParaRPr>
          </a:p>
          <a:p>
            <a:pPr marL="342900" marR="0" lvl="0" indent="-342900" algn="l" rtl="0">
              <a:lnSpc>
                <a:spcPct val="100000"/>
              </a:lnSpc>
              <a:spcBef>
                <a:spcPts val="600"/>
              </a:spcBef>
              <a:spcAft>
                <a:spcPts val="0"/>
              </a:spcAft>
              <a:buClr>
                <a:schemeClr val="dk1"/>
              </a:buClr>
              <a:buSzPts val="24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I have a _____ who’s ______. </a:t>
            </a:r>
            <a:endParaRPr lang="en-US" sz="2000" b="0" i="0" u="none" strike="noStrike" cap="none">
              <a:solidFill>
                <a:schemeClr val="dk1"/>
              </a:solidFill>
              <a:latin typeface="Arial"/>
              <a:ea typeface="Arial"/>
              <a:cs typeface="Arial"/>
            </a:endParaRPr>
          </a:p>
          <a:p>
            <a:pPr marL="342900" marR="0" lvl="0" indent="-342900" algn="l" rtl="0">
              <a:lnSpc>
                <a:spcPct val="100000"/>
              </a:lnSpc>
              <a:spcBef>
                <a:spcPts val="600"/>
              </a:spcBef>
              <a:spcAft>
                <a:spcPts val="0"/>
              </a:spcAft>
              <a:buClr>
                <a:schemeClr val="dk1"/>
              </a:buClr>
              <a:buSzPts val="24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Anything about Temple Grandin / Sheldon Cooper / etc.</a:t>
            </a:r>
            <a:endParaRPr lang="en-US" sz="2000" b="0" i="0" u="none" strike="noStrike" cap="none">
              <a:solidFill>
                <a:schemeClr val="dk1"/>
              </a:solidFill>
              <a:latin typeface="Arial"/>
              <a:ea typeface="Arial"/>
              <a:cs typeface="Arial"/>
            </a:endParaRPr>
          </a:p>
          <a:p>
            <a:pPr marL="342900" marR="0" lvl="0" indent="-342900" algn="l" rtl="0">
              <a:lnSpc>
                <a:spcPct val="100000"/>
              </a:lnSpc>
              <a:spcBef>
                <a:spcPts val="600"/>
              </a:spcBef>
              <a:spcAft>
                <a:spcPts val="0"/>
              </a:spcAft>
              <a:buClr>
                <a:schemeClr val="dk1"/>
              </a:buClr>
              <a:buSzPts val="24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Anything about Autism Speaks.</a:t>
            </a:r>
            <a:endParaRPr lang="en-US" sz="2000" b="0" i="0" u="none" strike="noStrike" cap="none">
              <a:solidFill>
                <a:schemeClr val="dk1"/>
              </a:solidFill>
              <a:latin typeface="Arial"/>
              <a:ea typeface="Arial"/>
              <a:cs typeface="Arial"/>
            </a:endParaRPr>
          </a:p>
          <a:p>
            <a:pPr marL="342900" marR="0" lvl="0" indent="-342900" algn="l" rtl="0">
              <a:lnSpc>
                <a:spcPct val="100000"/>
              </a:lnSpc>
              <a:spcBef>
                <a:spcPts val="600"/>
              </a:spcBef>
              <a:spcAft>
                <a:spcPts val="0"/>
              </a:spcAft>
              <a:buClr>
                <a:schemeClr val="dk1"/>
              </a:buClr>
              <a:buSzPts val="2400"/>
              <a:buFont typeface="Arial"/>
              <a:buChar char="•"/>
            </a:pPr>
            <a:r>
              <a:rPr lang="en-US" sz="2000" b="0" i="0" u="none" strike="noStrike" cap="none">
                <a:solidFill>
                  <a:schemeClr val="dk1"/>
                </a:solidFill>
                <a:latin typeface="Atkinson Hyperlegible"/>
                <a:ea typeface="Atkinson Hyperlegible"/>
                <a:cs typeface="Atkinson Hyperlegible"/>
                <a:sym typeface="Atkinson Hyperlegible"/>
              </a:rPr>
              <a:t>We’re all a little autistic</a:t>
            </a:r>
            <a:r>
              <a:rPr lang="en-US" sz="2000">
                <a:solidFill>
                  <a:schemeClr val="dk1"/>
                </a:solidFill>
                <a:latin typeface="Atkinson Hyperlegible"/>
                <a:ea typeface="Atkinson Hyperlegible"/>
                <a:cs typeface="Atkinson Hyperlegible"/>
                <a:sym typeface="Atkinson Hyperlegible"/>
              </a:rPr>
              <a:t>.</a:t>
            </a:r>
            <a:endParaRPr lang="en-US" sz="2000" b="0" i="0" u="none" strike="noStrike" cap="none">
              <a:solidFill>
                <a:schemeClr val="dk1"/>
              </a:solidFill>
              <a:latin typeface="Arial"/>
              <a:ea typeface="Arial"/>
              <a:cs typeface="Arial"/>
            </a:endParaRPr>
          </a:p>
        </p:txBody>
      </p:sp>
      <p:sp>
        <p:nvSpPr>
          <p:cNvPr id="440" name="Google Shape;440;g13f4abf63f8_3_22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25590-12CE-FDA6-43EF-6735E23410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3" name="TextBox 2">
            <a:extLst>
              <a:ext uri="{FF2B5EF4-FFF2-40B4-BE49-F238E27FC236}">
                <a16:creationId xmlns:a16="http://schemas.microsoft.com/office/drawing/2014/main" id="{F551A82E-B1F8-7323-74F5-181B8CC3FAD7}"/>
              </a:ext>
            </a:extLst>
          </p:cNvPr>
          <p:cNvSpPr txBox="1"/>
          <p:nvPr/>
        </p:nvSpPr>
        <p:spPr>
          <a:xfrm>
            <a:off x="2554941" y="363070"/>
            <a:ext cx="8060728" cy="830997"/>
          </a:xfrm>
          <a:prstGeom prst="rect">
            <a:avLst/>
          </a:prstGeom>
          <a:noFill/>
        </p:spPr>
        <p:txBody>
          <a:bodyPr wrap="square" rtlCol="0">
            <a:spAutoFit/>
          </a:bodyPr>
          <a:lstStyle/>
          <a:p>
            <a:r>
              <a:rPr lang="en-US" sz="4800">
                <a:solidFill>
                  <a:schemeClr val="bg1"/>
                </a:solidFill>
              </a:rPr>
              <a:t>Panelist Breakout Sessions</a:t>
            </a:r>
          </a:p>
        </p:txBody>
      </p:sp>
      <p:graphicFrame>
        <p:nvGraphicFramePr>
          <p:cNvPr id="4" name="Table 3">
            <a:extLst>
              <a:ext uri="{FF2B5EF4-FFF2-40B4-BE49-F238E27FC236}">
                <a16:creationId xmlns:a16="http://schemas.microsoft.com/office/drawing/2014/main" id="{1F30F6ED-BFDD-C8C5-5645-C7341C93EFCF}"/>
              </a:ext>
            </a:extLst>
          </p:cNvPr>
          <p:cNvGraphicFramePr>
            <a:graphicFrameLocks noGrp="1"/>
          </p:cNvGraphicFramePr>
          <p:nvPr>
            <p:extLst>
              <p:ext uri="{D42A27DB-BD31-4B8C-83A1-F6EECF244321}">
                <p14:modId xmlns:p14="http://schemas.microsoft.com/office/powerpoint/2010/main" val="3593120486"/>
              </p:ext>
            </p:extLst>
          </p:nvPr>
        </p:nvGraphicFramePr>
        <p:xfrm>
          <a:off x="1076388" y="1275867"/>
          <a:ext cx="9746539" cy="4889791"/>
        </p:xfrm>
        <a:graphic>
          <a:graphicData uri="http://schemas.openxmlformats.org/drawingml/2006/table">
            <a:tbl>
              <a:tblPr firstRow="1" bandRow="1">
                <a:tableStyleId>{5C22544A-7EE6-4342-B048-85BDC9FD1C3A}</a:tableStyleId>
              </a:tblPr>
              <a:tblGrid>
                <a:gridCol w="1890643">
                  <a:extLst>
                    <a:ext uri="{9D8B030D-6E8A-4147-A177-3AD203B41FA5}">
                      <a16:colId xmlns:a16="http://schemas.microsoft.com/office/drawing/2014/main" val="2570515790"/>
                    </a:ext>
                  </a:extLst>
                </a:gridCol>
                <a:gridCol w="5661445">
                  <a:extLst>
                    <a:ext uri="{9D8B030D-6E8A-4147-A177-3AD203B41FA5}">
                      <a16:colId xmlns:a16="http://schemas.microsoft.com/office/drawing/2014/main" val="2779516076"/>
                    </a:ext>
                  </a:extLst>
                </a:gridCol>
                <a:gridCol w="2194451">
                  <a:extLst>
                    <a:ext uri="{9D8B030D-6E8A-4147-A177-3AD203B41FA5}">
                      <a16:colId xmlns:a16="http://schemas.microsoft.com/office/drawing/2014/main" val="2035888954"/>
                    </a:ext>
                  </a:extLst>
                </a:gridCol>
              </a:tblGrid>
              <a:tr h="429795">
                <a:tc>
                  <a:txBody>
                    <a:bodyPr/>
                    <a:lstStyle/>
                    <a:p>
                      <a:r>
                        <a:rPr lang="en-US"/>
                        <a:t>Panelist</a:t>
                      </a:r>
                    </a:p>
                  </a:txBody>
                  <a:tcPr/>
                </a:tc>
                <a:tc>
                  <a:txBody>
                    <a:bodyPr/>
                    <a:lstStyle/>
                    <a:p>
                      <a:r>
                        <a:rPr lang="en-US"/>
                        <a:t>Topic</a:t>
                      </a:r>
                    </a:p>
                  </a:txBody>
                  <a:tcPr/>
                </a:tc>
                <a:tc>
                  <a:txBody>
                    <a:bodyPr/>
                    <a:lstStyle/>
                    <a:p>
                      <a:r>
                        <a:rPr lang="en-US"/>
                        <a:t>Room</a:t>
                      </a:r>
                    </a:p>
                  </a:txBody>
                  <a:tcPr/>
                </a:tc>
                <a:extLst>
                  <a:ext uri="{0D108BD9-81ED-4DB2-BD59-A6C34878D82A}">
                    <a16:rowId xmlns:a16="http://schemas.microsoft.com/office/drawing/2014/main" val="3558669141"/>
                  </a:ext>
                </a:extLst>
              </a:tr>
              <a:tr h="429795">
                <a:tc>
                  <a:txBody>
                    <a:bodyPr/>
                    <a:lstStyle/>
                    <a:p>
                      <a:r>
                        <a:rPr lang="en-US"/>
                        <a:t>Anne</a:t>
                      </a:r>
                    </a:p>
                  </a:txBody>
                  <a:tcPr/>
                </a:tc>
                <a:tc>
                  <a:txBody>
                    <a:bodyPr/>
                    <a:lstStyle/>
                    <a:p>
                      <a:r>
                        <a:rPr lang="en-US"/>
                        <a:t>Nuts &amp; Bolts of </a:t>
                      </a:r>
                      <a:r>
                        <a:rPr lang="en-US" b="1"/>
                        <a:t>supporting neurodiverse colleagues</a:t>
                      </a:r>
                    </a:p>
                  </a:txBody>
                  <a:tcPr/>
                </a:tc>
                <a:tc>
                  <a:txBody>
                    <a:bodyPr/>
                    <a:lstStyle/>
                    <a:p>
                      <a:r>
                        <a:rPr lang="en-US"/>
                        <a:t>Anne</a:t>
                      </a:r>
                    </a:p>
                  </a:txBody>
                  <a:tcPr/>
                </a:tc>
                <a:extLst>
                  <a:ext uri="{0D108BD9-81ED-4DB2-BD59-A6C34878D82A}">
                    <a16:rowId xmlns:a16="http://schemas.microsoft.com/office/drawing/2014/main" val="963156453"/>
                  </a:ext>
                </a:extLst>
              </a:tr>
              <a:tr h="564874">
                <a:tc>
                  <a:txBody>
                    <a:bodyPr/>
                    <a:lstStyle/>
                    <a:p>
                      <a:r>
                        <a:rPr lang="en-US"/>
                        <a:t>Lynn and Ariana</a:t>
                      </a:r>
                    </a:p>
                  </a:txBody>
                  <a:tcPr/>
                </a:tc>
                <a:tc>
                  <a:txBody>
                    <a:bodyPr/>
                    <a:lstStyle/>
                    <a:p>
                      <a:r>
                        <a:rPr lang="en-US" b="1"/>
                        <a:t>Lessons Learned from N3</a:t>
                      </a:r>
                      <a:r>
                        <a:rPr lang="en-US"/>
                        <a:t> – how you can best support ND learners &amp; their mentors + building a co-designed project for your community</a:t>
                      </a:r>
                    </a:p>
                  </a:txBody>
                  <a:tcPr/>
                </a:tc>
                <a:tc>
                  <a:txBody>
                    <a:bodyPr/>
                    <a:lstStyle/>
                    <a:p>
                      <a:r>
                        <a:rPr lang="en-US"/>
                        <a:t>Lynn &amp; Ariana</a:t>
                      </a:r>
                    </a:p>
                  </a:txBody>
                  <a:tcPr/>
                </a:tc>
                <a:extLst>
                  <a:ext uri="{0D108BD9-81ED-4DB2-BD59-A6C34878D82A}">
                    <a16:rowId xmlns:a16="http://schemas.microsoft.com/office/drawing/2014/main" val="3922722547"/>
                  </a:ext>
                </a:extLst>
              </a:tr>
              <a:tr h="859591">
                <a:tc>
                  <a:txBody>
                    <a:bodyPr/>
                    <a:lstStyle/>
                    <a:p>
                      <a:r>
                        <a:rPr lang="en-US"/>
                        <a:t>Molly</a:t>
                      </a:r>
                    </a:p>
                  </a:txBody>
                  <a:tcPr/>
                </a:tc>
                <a:tc>
                  <a:txBody>
                    <a:bodyPr/>
                    <a:lstStyle/>
                    <a:p>
                      <a:pPr lvl="0" algn="l">
                        <a:lnSpc>
                          <a:spcPct val="100000"/>
                        </a:lnSpc>
                        <a:spcBef>
                          <a:spcPts val="0"/>
                        </a:spcBef>
                        <a:spcAft>
                          <a:spcPts val="0"/>
                        </a:spcAft>
                      </a:pPr>
                      <a:r>
                        <a:rPr lang="en-US" b="1"/>
                        <a:t>Multi-sensory instruction and learning tools: </a:t>
                      </a:r>
                      <a:r>
                        <a:rPr lang="en-US"/>
                        <a:t>Personal experience as neurodivergent person/librarian.  Adapting and running youth programs with neurodiversity in mind.</a:t>
                      </a:r>
                    </a:p>
                  </a:txBody>
                  <a:tcPr/>
                </a:tc>
                <a:tc>
                  <a:txBody>
                    <a:bodyPr/>
                    <a:lstStyle/>
                    <a:p>
                      <a:r>
                        <a:rPr lang="en-US"/>
                        <a:t>Molly</a:t>
                      </a:r>
                    </a:p>
                  </a:txBody>
                  <a:tcPr/>
                </a:tc>
                <a:extLst>
                  <a:ext uri="{0D108BD9-81ED-4DB2-BD59-A6C34878D82A}">
                    <a16:rowId xmlns:a16="http://schemas.microsoft.com/office/drawing/2014/main" val="572323566"/>
                  </a:ext>
                </a:extLst>
              </a:tr>
              <a:tr h="429795">
                <a:tc>
                  <a:txBody>
                    <a:bodyPr/>
                    <a:lstStyle/>
                    <a:p>
                      <a:r>
                        <a:rPr lang="en-US"/>
                        <a:t>Courtney</a:t>
                      </a:r>
                    </a:p>
                  </a:txBody>
                  <a:tcPr/>
                </a:tc>
                <a:tc>
                  <a:txBody>
                    <a:bodyPr/>
                    <a:lstStyle/>
                    <a:p>
                      <a:r>
                        <a:rPr lang="en-US" b="1"/>
                        <a:t>My research on ADHD:</a:t>
                      </a:r>
                      <a:r>
                        <a:rPr lang="en-US"/>
                        <a:t> How to support patrons with ADHD at your library</a:t>
                      </a:r>
                    </a:p>
                  </a:txBody>
                  <a:tcPr/>
                </a:tc>
                <a:tc>
                  <a:txBody>
                    <a:bodyPr/>
                    <a:lstStyle/>
                    <a:p>
                      <a:r>
                        <a:rPr lang="en-US"/>
                        <a:t>Courtney</a:t>
                      </a:r>
                    </a:p>
                  </a:txBody>
                  <a:tcPr/>
                </a:tc>
                <a:extLst>
                  <a:ext uri="{0D108BD9-81ED-4DB2-BD59-A6C34878D82A}">
                    <a16:rowId xmlns:a16="http://schemas.microsoft.com/office/drawing/2014/main" val="1878907811"/>
                  </a:ext>
                </a:extLst>
              </a:tr>
              <a:tr h="429795">
                <a:tc>
                  <a:txBody>
                    <a:bodyPr/>
                    <a:lstStyle/>
                    <a:p>
                      <a:r>
                        <a:rPr lang="en-US"/>
                        <a:t>Douglas</a:t>
                      </a:r>
                    </a:p>
                  </a:txBody>
                  <a:tcPr/>
                </a:tc>
                <a:tc>
                  <a:txBody>
                    <a:bodyPr/>
                    <a:lstStyle/>
                    <a:p>
                      <a:r>
                        <a:rPr lang="en-US" b="1"/>
                        <a:t>Adapting existing programs</a:t>
                      </a:r>
                      <a:r>
                        <a:rPr lang="en-US"/>
                        <a:t> for neurodivergent participants</a:t>
                      </a:r>
                    </a:p>
                  </a:txBody>
                  <a:tcPr/>
                </a:tc>
                <a:tc>
                  <a:txBody>
                    <a:bodyPr/>
                    <a:lstStyle/>
                    <a:p>
                      <a:r>
                        <a:rPr lang="en-US"/>
                        <a:t>Douglas</a:t>
                      </a:r>
                    </a:p>
                  </a:txBody>
                  <a:tcPr/>
                </a:tc>
                <a:extLst>
                  <a:ext uri="{0D108BD9-81ED-4DB2-BD59-A6C34878D82A}">
                    <a16:rowId xmlns:a16="http://schemas.microsoft.com/office/drawing/2014/main" val="2195668164"/>
                  </a:ext>
                </a:extLst>
              </a:tr>
              <a:tr h="798191">
                <a:tc>
                  <a:txBody>
                    <a:bodyPr/>
                    <a:lstStyle/>
                    <a:p>
                      <a:r>
                        <a:rPr lang="en-US"/>
                        <a:t>Tenille</a:t>
                      </a:r>
                    </a:p>
                  </a:txBody>
                  <a:tcPr/>
                </a:tc>
                <a:tc>
                  <a:txBody>
                    <a:bodyPr/>
                    <a:lstStyle/>
                    <a:p>
                      <a:r>
                        <a:rPr lang="en-US" b="1"/>
                        <a:t>Beginning a program</a:t>
                      </a:r>
                      <a:r>
                        <a:rPr lang="en-US"/>
                        <a:t>: My experience as a teacher and librarian with and advocacy for inclusive education and programming for the neurodivergent population</a:t>
                      </a:r>
                    </a:p>
                  </a:txBody>
                  <a:tcPr/>
                </a:tc>
                <a:tc>
                  <a:txBody>
                    <a:bodyPr/>
                    <a:lstStyle/>
                    <a:p>
                      <a:r>
                        <a:rPr lang="en-US"/>
                        <a:t>Tenille</a:t>
                      </a:r>
                    </a:p>
                  </a:txBody>
                  <a:tcPr/>
                </a:tc>
                <a:extLst>
                  <a:ext uri="{0D108BD9-81ED-4DB2-BD59-A6C34878D82A}">
                    <a16:rowId xmlns:a16="http://schemas.microsoft.com/office/drawing/2014/main" val="414939263"/>
                  </a:ext>
                </a:extLst>
              </a:tr>
              <a:tr h="429795">
                <a:tc>
                  <a:txBody>
                    <a:bodyPr/>
                    <a:lstStyle/>
                    <a:p>
                      <a:r>
                        <a:rPr lang="en-US"/>
                        <a:t>Rory</a:t>
                      </a:r>
                    </a:p>
                  </a:txBody>
                  <a:tcPr/>
                </a:tc>
                <a:tc>
                  <a:txBody>
                    <a:bodyPr/>
                    <a:lstStyle/>
                    <a:p>
                      <a:r>
                        <a:rPr lang="en-US" b="1"/>
                        <a:t>Ask me anything</a:t>
                      </a:r>
                      <a:r>
                        <a:rPr lang="en-US"/>
                        <a:t>: ask your questions about neurodivergent people</a:t>
                      </a:r>
                    </a:p>
                  </a:txBody>
                  <a:tcPr/>
                </a:tc>
                <a:tc>
                  <a:txBody>
                    <a:bodyPr/>
                    <a:lstStyle/>
                    <a:p>
                      <a:r>
                        <a:rPr lang="en-US"/>
                        <a:t>Rory</a:t>
                      </a:r>
                    </a:p>
                  </a:txBody>
                  <a:tcPr/>
                </a:tc>
                <a:extLst>
                  <a:ext uri="{0D108BD9-81ED-4DB2-BD59-A6C34878D82A}">
                    <a16:rowId xmlns:a16="http://schemas.microsoft.com/office/drawing/2014/main" val="1483183073"/>
                  </a:ext>
                </a:extLst>
              </a:tr>
              <a:tr h="429795">
                <a:tc>
                  <a:txBody>
                    <a:bodyPr/>
                    <a:lstStyle/>
                    <a:p>
                      <a:r>
                        <a:rPr lang="en-US"/>
                        <a:t>Christine and Claire</a:t>
                      </a:r>
                    </a:p>
                  </a:txBody>
                  <a:tcPr/>
                </a:tc>
                <a:tc>
                  <a:txBody>
                    <a:bodyPr/>
                    <a:lstStyle/>
                    <a:p>
                      <a:r>
                        <a:rPr lang="en-US" b="1"/>
                        <a:t>NASA Stuff:</a:t>
                      </a:r>
                      <a:r>
                        <a:rPr lang="en-US"/>
                        <a:t> Just chat with us</a:t>
                      </a:r>
                    </a:p>
                  </a:txBody>
                  <a:tcPr/>
                </a:tc>
                <a:tc>
                  <a:txBody>
                    <a:bodyPr/>
                    <a:lstStyle/>
                    <a:p>
                      <a:r>
                        <a:rPr lang="en-US"/>
                        <a:t>Stay in main room</a:t>
                      </a:r>
                    </a:p>
                  </a:txBody>
                  <a:tcPr/>
                </a:tc>
                <a:extLst>
                  <a:ext uri="{0D108BD9-81ED-4DB2-BD59-A6C34878D82A}">
                    <a16:rowId xmlns:a16="http://schemas.microsoft.com/office/drawing/2014/main" val="3195963247"/>
                  </a:ext>
                </a:extLst>
              </a:tr>
            </a:tbl>
          </a:graphicData>
        </a:graphic>
      </p:graphicFrame>
    </p:spTree>
    <p:extLst>
      <p:ext uri="{BB962C8B-B14F-4D97-AF65-F5344CB8AC3E}">
        <p14:creationId xmlns:p14="http://schemas.microsoft.com/office/powerpoint/2010/main" val="3143512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E635F7-D386-8FD1-B518-06D144FCD9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25</a:t>
            </a:fld>
            <a:endParaRPr lang="en-US"/>
          </a:p>
        </p:txBody>
      </p:sp>
    </p:spTree>
    <p:extLst>
      <p:ext uri="{BB962C8B-B14F-4D97-AF65-F5344CB8AC3E}">
        <p14:creationId xmlns:p14="http://schemas.microsoft.com/office/powerpoint/2010/main" val="3003062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15b5124999f_0_291"/>
          <p:cNvSpPr txBox="1">
            <a:spLocks noGrp="1"/>
          </p:cNvSpPr>
          <p:nvPr>
            <p:ph type="title"/>
          </p:nvPr>
        </p:nvSpPr>
        <p:spPr>
          <a:xfrm>
            <a:off x="1186600" y="469208"/>
            <a:ext cx="9818700" cy="7635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3700"/>
              <a:buFont typeface="Arial"/>
              <a:buNone/>
            </a:pPr>
            <a:r>
              <a:rPr lang="en-US" sz="3800" b="0" i="0" u="none" strike="noStrike" cap="none">
                <a:solidFill>
                  <a:schemeClr val="lt1"/>
                </a:solidFill>
                <a:latin typeface="Calibri"/>
                <a:ea typeface="Calibri"/>
                <a:cs typeface="Calibri"/>
                <a:sym typeface="Calibri"/>
              </a:rPr>
              <a:t>In the Chat - Let’s Connect!</a:t>
            </a:r>
            <a:endParaRPr sz="3800" b="0" i="0" u="none" strike="noStrike" cap="none">
              <a:solidFill>
                <a:schemeClr val="lt1"/>
              </a:solidFill>
              <a:latin typeface="Calibri"/>
              <a:ea typeface="Calibri"/>
              <a:cs typeface="Calibri"/>
              <a:sym typeface="Calibri"/>
            </a:endParaRPr>
          </a:p>
        </p:txBody>
      </p:sp>
      <p:sp>
        <p:nvSpPr>
          <p:cNvPr id="447" name="Google Shape;447;g15b5124999f_0_291"/>
          <p:cNvSpPr txBox="1">
            <a:spLocks noGrp="1"/>
          </p:cNvSpPr>
          <p:nvPr>
            <p:ph type="body" idx="1"/>
          </p:nvPr>
        </p:nvSpPr>
        <p:spPr>
          <a:xfrm>
            <a:off x="1512880" y="1406775"/>
            <a:ext cx="8617500" cy="5013900"/>
          </a:xfrm>
          <a:prstGeom prst="rect">
            <a:avLst/>
          </a:prstGeom>
          <a:noFill/>
          <a:ln>
            <a:noFill/>
          </a:ln>
        </p:spPr>
        <p:txBody>
          <a:bodyPr spcFirstLastPara="1" wrap="square" lIns="121900" tIns="121900" rIns="121900" bIns="121900" anchor="t"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800" b="1" i="0" u="sng" strike="noStrike" cap="none">
                <a:solidFill>
                  <a:schemeClr val="lt1"/>
                </a:solidFill>
                <a:latin typeface="Calibri"/>
                <a:ea typeface="Calibri"/>
                <a:cs typeface="Calibri"/>
                <a:sym typeface="Calibri"/>
              </a:rPr>
              <a:t>Please use the chat to share:</a:t>
            </a:r>
            <a:endParaRPr sz="2800" b="1" i="0" u="sng"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400"/>
              <a:buFont typeface="Arial"/>
              <a:buNone/>
            </a:pPr>
            <a:endParaRPr sz="2800" b="0" i="0" u="none" strike="noStrike" cap="none">
              <a:solidFill>
                <a:schemeClr val="lt1"/>
              </a:solidFill>
              <a:latin typeface="Calibri"/>
              <a:ea typeface="Calibri"/>
              <a:cs typeface="Calibri"/>
              <a:sym typeface="Calibri"/>
            </a:endParaRPr>
          </a:p>
          <a:p>
            <a:pPr marL="457200" marR="0" lvl="0" indent="-406400" rtl="0">
              <a:lnSpc>
                <a:spcPct val="100000"/>
              </a:lnSpc>
              <a:spcBef>
                <a:spcPts val="0"/>
              </a:spcBef>
              <a:spcAft>
                <a:spcPts val="0"/>
              </a:spcAft>
              <a:buClr>
                <a:schemeClr val="lt1"/>
              </a:buClr>
              <a:buSzPts val="2800"/>
              <a:buFont typeface="Calibri"/>
              <a:buChar char="●"/>
            </a:pPr>
            <a:r>
              <a:rPr lang="en-US" sz="2800" b="0" i="1" u="none" strike="noStrike" cap="none">
                <a:solidFill>
                  <a:schemeClr val="lt1"/>
                </a:solidFill>
                <a:latin typeface="Calibri"/>
                <a:ea typeface="Calibri"/>
                <a:cs typeface="Calibri"/>
                <a:sym typeface="Calibri"/>
              </a:rPr>
              <a:t>What new information did you learn today?</a:t>
            </a:r>
            <a:endParaRPr lang="en-US" sz="2800" b="0" i="1" u="none" strike="noStrike" cap="none">
              <a:solidFill>
                <a:schemeClr val="lt1"/>
              </a:solidFill>
              <a:latin typeface="Calibri"/>
              <a:ea typeface="Calibri"/>
              <a:cs typeface="Calibri"/>
            </a:endParaRPr>
          </a:p>
          <a:p>
            <a:pPr marL="457200" marR="0" lvl="0" indent="0" rtl="0">
              <a:lnSpc>
                <a:spcPct val="100000"/>
              </a:lnSpc>
              <a:spcBef>
                <a:spcPts val="0"/>
              </a:spcBef>
              <a:spcAft>
                <a:spcPts val="0"/>
              </a:spcAft>
              <a:buClr>
                <a:schemeClr val="dk1"/>
              </a:buClr>
              <a:buSzPts val="1100"/>
              <a:buFont typeface="Arial"/>
              <a:buNone/>
            </a:pPr>
            <a:endParaRPr lang="en-US" sz="2800" b="0" i="1" u="none" strike="noStrike" cap="none">
              <a:solidFill>
                <a:schemeClr val="lt1"/>
              </a:solidFill>
              <a:latin typeface="Calibri"/>
              <a:ea typeface="Calibri"/>
              <a:cs typeface="Calibri"/>
            </a:endParaRPr>
          </a:p>
          <a:p>
            <a:pPr marL="457200" indent="-406400">
              <a:buClr>
                <a:schemeClr val="lt1"/>
              </a:buClr>
              <a:buSzPts val="2800"/>
              <a:buFont typeface="Calibri"/>
              <a:buChar char="●"/>
            </a:pPr>
            <a:r>
              <a:rPr lang="en-US" sz="2800" b="0" i="1" u="none" strike="noStrike" cap="none">
                <a:solidFill>
                  <a:schemeClr val="lt1"/>
                </a:solidFill>
                <a:latin typeface="Calibri"/>
                <a:ea typeface="Calibri"/>
                <a:cs typeface="Calibri"/>
                <a:sym typeface="Calibri"/>
              </a:rPr>
              <a:t>How might you use this information to create a more inclusive </a:t>
            </a:r>
            <a:r>
              <a:rPr lang="en-US" sz="2800" i="1">
                <a:solidFill>
                  <a:schemeClr val="lt1"/>
                </a:solidFill>
                <a:latin typeface="Calibri"/>
                <a:ea typeface="Calibri"/>
                <a:cs typeface="Calibri"/>
                <a:sym typeface="Calibri"/>
              </a:rPr>
              <a:t>space in your community</a:t>
            </a:r>
            <a:r>
              <a:rPr lang="en-US" sz="2800" b="0" i="1" u="none" strike="noStrike" cap="none">
                <a:solidFill>
                  <a:schemeClr val="lt1"/>
                </a:solidFill>
                <a:latin typeface="Calibri"/>
                <a:ea typeface="Calibri"/>
                <a:cs typeface="Calibri"/>
                <a:sym typeface="Calibri"/>
              </a:rPr>
              <a:t>?</a:t>
            </a:r>
            <a:endParaRPr lang="en-US" sz="2400" b="0" i="0" u="none" strike="noStrike" cap="none">
              <a:solidFill>
                <a:schemeClr val="lt1"/>
              </a:solidFill>
              <a:latin typeface="Calibri"/>
              <a:ea typeface="Calibri"/>
              <a:cs typeface="Calibri"/>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lt1"/>
              </a:solidFill>
              <a:latin typeface="Calibri"/>
              <a:ea typeface="Calibri"/>
              <a:cs typeface="Calibri"/>
              <a:sym typeface="Calibri"/>
            </a:endParaRPr>
          </a:p>
        </p:txBody>
      </p:sp>
      <p:sp>
        <p:nvSpPr>
          <p:cNvPr id="448" name="Google Shape;448;g15b5124999f_0_29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15b5124999f_0_333"/>
          <p:cNvSpPr txBox="1"/>
          <p:nvPr/>
        </p:nvSpPr>
        <p:spPr>
          <a:xfrm>
            <a:off x="2370125" y="2379125"/>
            <a:ext cx="9039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chemeClr val="dk2"/>
                </a:solidFill>
                <a:latin typeface="Arial"/>
                <a:ea typeface="Arial"/>
                <a:cs typeface="Arial"/>
                <a:sym typeface="Arial"/>
              </a:rPr>
              <a:t>Wrap up and Questions</a:t>
            </a:r>
            <a:endParaRPr sz="4000" b="0" i="0" u="none" strike="noStrike" cap="none">
              <a:solidFill>
                <a:schemeClr val="dk2"/>
              </a:solidFill>
              <a:latin typeface="Arial"/>
              <a:ea typeface="Arial"/>
              <a:cs typeface="Arial"/>
              <a:sym typeface="Arial"/>
            </a:endParaRPr>
          </a:p>
        </p:txBody>
      </p:sp>
      <p:sp>
        <p:nvSpPr>
          <p:cNvPr id="455" name="Google Shape;455;g15b5124999f_0_33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13f4abf63f8_3_228"/>
          <p:cNvSpPr txBox="1"/>
          <p:nvPr/>
        </p:nvSpPr>
        <p:spPr>
          <a:xfrm>
            <a:off x="4712800" y="414250"/>
            <a:ext cx="70278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rgbClr val="073763"/>
                </a:solidFill>
                <a:latin typeface="Arial"/>
                <a:ea typeface="Arial"/>
                <a:cs typeface="Arial"/>
                <a:sym typeface="Arial"/>
              </a:rPr>
              <a:t>Thank you!</a:t>
            </a:r>
            <a:endParaRPr sz="4000" b="0" i="0" u="none" strike="noStrike" cap="none">
              <a:solidFill>
                <a:srgbClr val="073763"/>
              </a:solidFill>
              <a:latin typeface="Arial"/>
              <a:ea typeface="Arial"/>
              <a:cs typeface="Arial"/>
              <a:sym typeface="Arial"/>
            </a:endParaRPr>
          </a:p>
        </p:txBody>
      </p:sp>
      <p:sp>
        <p:nvSpPr>
          <p:cNvPr id="470" name="Google Shape;470;g13f4abf63f8_3_228"/>
          <p:cNvSpPr txBox="1">
            <a:spLocks noGrp="1"/>
          </p:cNvSpPr>
          <p:nvPr>
            <p:ph type="subTitle" idx="1"/>
          </p:nvPr>
        </p:nvSpPr>
        <p:spPr>
          <a:xfrm>
            <a:off x="5020295" y="2415098"/>
            <a:ext cx="6412800" cy="261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endParaRPr sz="1600" b="1"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6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r>
              <a:rPr lang="en-US" sz="1600" b="1" i="0" u="none" strike="noStrike" cap="none">
                <a:solidFill>
                  <a:srgbClr val="073763"/>
                </a:solidFill>
                <a:latin typeface="Arial"/>
                <a:ea typeface="Arial"/>
                <a:cs typeface="Arial"/>
                <a:sym typeface="Arial"/>
              </a:rPr>
              <a:t>Dr. Ariana Riccio Arista, Education Development Center</a:t>
            </a:r>
            <a:endParaRPr sz="16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Arial"/>
              <a:buNone/>
            </a:pPr>
            <a:r>
              <a:rPr lang="en-US" sz="1600" b="1" i="0" u="none" strike="noStrike" cap="none" err="1">
                <a:solidFill>
                  <a:srgbClr val="073763"/>
                </a:solidFill>
                <a:latin typeface="Arial"/>
                <a:ea typeface="Arial"/>
                <a:cs typeface="Arial"/>
                <a:sym typeface="Arial"/>
              </a:rPr>
              <a:t>aarista@edc.org</a:t>
            </a:r>
            <a:endParaRPr sz="16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800"/>
              <a:buFont typeface="Arial"/>
              <a:buNone/>
            </a:pPr>
            <a:endParaRPr sz="16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endParaRPr sz="16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endParaRPr sz="16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endParaRPr sz="1600" b="1"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endParaRPr sz="20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endParaRPr sz="1600" b="1" i="0" u="none" strike="noStrike" cap="none">
              <a:solidFill>
                <a:srgbClr val="073763"/>
              </a:solidFill>
              <a:latin typeface="Arial"/>
              <a:ea typeface="Arial"/>
              <a:cs typeface="Arial"/>
              <a:sym typeface="Arial"/>
            </a:endParaRPr>
          </a:p>
        </p:txBody>
      </p:sp>
      <p:sp>
        <p:nvSpPr>
          <p:cNvPr id="471" name="Google Shape;471;g13f4abf63f8_3_228"/>
          <p:cNvSpPr txBox="1"/>
          <p:nvPr/>
        </p:nvSpPr>
        <p:spPr>
          <a:xfrm>
            <a:off x="83625" y="5570500"/>
            <a:ext cx="3890700" cy="1231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50"/>
              <a:buFont typeface="Arial"/>
              <a:buNone/>
            </a:pPr>
            <a:r>
              <a:rPr lang="en-US" sz="850" b="0" i="0" u="none" strike="noStrike" cap="none">
                <a:solidFill>
                  <a:schemeClr val="lt1"/>
                </a:solidFill>
                <a:latin typeface="Arial"/>
                <a:ea typeface="Arial"/>
                <a:cs typeface="Arial"/>
                <a:sym typeface="Arial"/>
              </a:rPr>
              <a:t>NASA’s Neurodiversity Network materials are based upon work supported by NASA under award number 80NSSC21M0004 to Sonoma State University, working in partnership with the Education Development Center (EDC), the New York Hall of Science, and WestEd. Any opinions, findings, and conclusions or recommendations expressed in this material are those of the author(s) and do not necessarily reflect the views of the National Aeronautics and Space Administration. Contact the N3 team by emailing edeon@sonoma.edu.</a:t>
            </a:r>
            <a:endParaRPr sz="1400" b="0" i="0" u="none" strike="noStrike" cap="none">
              <a:solidFill>
                <a:schemeClr val="lt1"/>
              </a:solidFill>
              <a:latin typeface="Arial"/>
              <a:ea typeface="Arial"/>
              <a:cs typeface="Arial"/>
              <a:sym typeface="Arial"/>
            </a:endParaRPr>
          </a:p>
        </p:txBody>
      </p:sp>
      <p:sp>
        <p:nvSpPr>
          <p:cNvPr id="472" name="Google Shape;472;g13f4abf63f8_3_228"/>
          <p:cNvSpPr txBox="1"/>
          <p:nvPr/>
        </p:nvSpPr>
        <p:spPr>
          <a:xfrm>
            <a:off x="83625" y="4355525"/>
            <a:ext cx="3890700" cy="10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900" b="0" i="0" u="none" strike="noStrike" cap="none">
                <a:solidFill>
                  <a:schemeClr val="lt1"/>
                </a:solidFill>
                <a:latin typeface="Calibri"/>
                <a:ea typeface="Calibri"/>
                <a:cs typeface="Calibri"/>
                <a:sym typeface="Calibri"/>
              </a:rPr>
              <a:t>This material is based upon work supported by the National Aeronautics and Space Administration under cooperative agreement No. NNX16AE30A. This work was also assisted and supported by the Space Science Institute, which was the recipient of the cooperative agreement. Any opinions, findings, and conclusions or recommendations expressed in this material are those of the author(s) and do not necessarily reflect the views of NASA or the Space Science Institute.</a:t>
            </a:r>
            <a:endParaRPr sz="900" b="0" i="0" u="none" strike="noStrike" cap="none">
              <a:solidFill>
                <a:schemeClr val="lt1"/>
              </a:solidFill>
              <a:latin typeface="Atkinson Hyperlegible"/>
              <a:ea typeface="Atkinson Hyperlegible"/>
              <a:cs typeface="Atkinson Hyperlegible"/>
              <a:sym typeface="Atkinson Hyperlegible"/>
            </a:endParaRPr>
          </a:p>
        </p:txBody>
      </p:sp>
      <p:sp>
        <p:nvSpPr>
          <p:cNvPr id="473" name="Google Shape;473;g13f4abf63f8_3_22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28</a:t>
            </a:fld>
            <a:endParaRPr/>
          </a:p>
        </p:txBody>
      </p:sp>
      <p:sp>
        <p:nvSpPr>
          <p:cNvPr id="474" name="Google Shape;474;g13f4abf63f8_3_228"/>
          <p:cNvSpPr txBox="1"/>
          <p:nvPr/>
        </p:nvSpPr>
        <p:spPr>
          <a:xfrm>
            <a:off x="5136118" y="1153150"/>
            <a:ext cx="6412800" cy="18773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73763"/>
                </a:solidFill>
                <a:latin typeface="Arial"/>
                <a:ea typeface="Arial"/>
                <a:cs typeface="Arial"/>
                <a:sym typeface="Arial"/>
              </a:rPr>
              <a:t>Prof. Lynn Cominsky, Sonoma State University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err="1">
                <a:solidFill>
                  <a:srgbClr val="073763"/>
                </a:solidFill>
                <a:latin typeface="Arial"/>
                <a:ea typeface="Arial"/>
                <a:cs typeface="Arial"/>
                <a:sym typeface="Arial"/>
              </a:rPr>
              <a:t>lynnc@universe.sonoma.edu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7376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737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73763"/>
              </a:solidFill>
              <a:latin typeface="Arial"/>
              <a:ea typeface="Arial"/>
              <a:cs typeface="Arial"/>
              <a:sym typeface="Arial"/>
            </a:endParaRPr>
          </a:p>
        </p:txBody>
      </p:sp>
      <p:pic>
        <p:nvPicPr>
          <p:cNvPr id="475" name="Google Shape;475;g13f4abf63f8_3_228" descr="Logo for Sonoma State University"/>
          <p:cNvPicPr preferRelativeResize="0"/>
          <p:nvPr/>
        </p:nvPicPr>
        <p:blipFill rotWithShape="1">
          <a:blip r:embed="rId3">
            <a:alphaModFix/>
          </a:blip>
          <a:srcRect l="-2083" t="19105" r="-2083" b="20338"/>
          <a:stretch/>
        </p:blipFill>
        <p:spPr>
          <a:xfrm>
            <a:off x="7065122" y="2091848"/>
            <a:ext cx="2554791" cy="646500"/>
          </a:xfrm>
          <a:prstGeom prst="rect">
            <a:avLst/>
          </a:prstGeom>
          <a:noFill/>
          <a:ln>
            <a:noFill/>
          </a:ln>
        </p:spPr>
      </p:pic>
      <p:pic>
        <p:nvPicPr>
          <p:cNvPr id="476" name="Google Shape;476;g13f4abf63f8_3_228"/>
          <p:cNvPicPr preferRelativeResize="0"/>
          <p:nvPr/>
        </p:nvPicPr>
        <p:blipFill rotWithShape="1">
          <a:blip r:embed="rId4">
            <a:alphaModFix/>
          </a:blip>
          <a:srcRect/>
          <a:stretch/>
        </p:blipFill>
        <p:spPr>
          <a:xfrm>
            <a:off x="6925712" y="3645995"/>
            <a:ext cx="2601965" cy="646500"/>
          </a:xfrm>
          <a:prstGeom prst="rect">
            <a:avLst/>
          </a:prstGeom>
          <a:noFill/>
          <a:ln>
            <a:noFill/>
          </a:ln>
        </p:spPr>
      </p:pic>
      <p:sp>
        <p:nvSpPr>
          <p:cNvPr id="2" name="Google Shape;470;g13f4abf63f8_3_228">
            <a:extLst>
              <a:ext uri="{FF2B5EF4-FFF2-40B4-BE49-F238E27FC236}">
                <a16:creationId xmlns:a16="http://schemas.microsoft.com/office/drawing/2014/main" id="{8B137A54-62A1-7975-AE26-6DB3D9D5AE5D}"/>
              </a:ext>
            </a:extLst>
          </p:cNvPr>
          <p:cNvSpPr txBox="1">
            <a:spLocks/>
          </p:cNvSpPr>
          <p:nvPr/>
        </p:nvSpPr>
        <p:spPr>
          <a:xfrm>
            <a:off x="5136117" y="4241400"/>
            <a:ext cx="6412800" cy="286228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800"/>
            </a:pPr>
            <a:endParaRPr lang="en-US" sz="1600" b="1">
              <a:solidFill>
                <a:srgbClr val="073763"/>
              </a:solidFill>
            </a:endParaRPr>
          </a:p>
          <a:p>
            <a:pPr>
              <a:buClr>
                <a:schemeClr val="lt1"/>
              </a:buClr>
              <a:buSzPts val="1800"/>
            </a:pPr>
            <a:endParaRPr lang="en-US" sz="1600" b="1">
              <a:solidFill>
                <a:srgbClr val="073763"/>
              </a:solidFill>
            </a:endParaRPr>
          </a:p>
          <a:p>
            <a:pPr algn="ctr">
              <a:buClr>
                <a:srgbClr val="FFFFFF"/>
              </a:buClr>
              <a:buSzPts val="1800"/>
            </a:pPr>
            <a:r>
              <a:rPr lang="en-US" sz="1600" b="1">
                <a:solidFill>
                  <a:srgbClr val="073763"/>
                </a:solidFill>
              </a:rPr>
              <a:t>Dr. Anne Holland, Space Science Institute</a:t>
            </a:r>
          </a:p>
          <a:p>
            <a:pPr algn="ctr">
              <a:buClr>
                <a:srgbClr val="FFFFFF"/>
              </a:buClr>
              <a:buSzPts val="1800"/>
            </a:pPr>
            <a:r>
              <a:rPr lang="en-US" sz="1600" b="1">
                <a:solidFill>
                  <a:srgbClr val="073763"/>
                </a:solidFill>
                <a:hlinkClick r:id="rId5"/>
              </a:rPr>
              <a:t>aholland@spacescience.org</a:t>
            </a:r>
            <a:endParaRPr lang="en-US" sz="1600" b="1">
              <a:solidFill>
                <a:srgbClr val="073763"/>
              </a:solidFill>
            </a:endParaRPr>
          </a:p>
          <a:p>
            <a:pPr algn="ctr">
              <a:buClr>
                <a:srgbClr val="FFFFFF"/>
              </a:buClr>
              <a:buSzPts val="1800"/>
            </a:pPr>
            <a:endParaRPr lang="en-US" sz="1600" b="1">
              <a:solidFill>
                <a:srgbClr val="073763"/>
              </a:solidFill>
            </a:endParaRPr>
          </a:p>
          <a:p>
            <a:pPr algn="ctr">
              <a:buClr>
                <a:schemeClr val="lt1"/>
              </a:buClr>
              <a:buSzPts val="1800"/>
            </a:pPr>
            <a:endParaRPr lang="en-US" sz="1600" b="1">
              <a:solidFill>
                <a:srgbClr val="073763"/>
              </a:solidFill>
            </a:endParaRPr>
          </a:p>
          <a:p>
            <a:pPr algn="ctr">
              <a:buClr>
                <a:srgbClr val="FFFFFF"/>
              </a:buClr>
              <a:buSzPts val="1800"/>
            </a:pPr>
            <a:endParaRPr lang="en-US" sz="1600" b="1">
              <a:solidFill>
                <a:srgbClr val="073763"/>
              </a:solidFill>
            </a:endParaRPr>
          </a:p>
          <a:p>
            <a:pPr algn="ctr">
              <a:buClr>
                <a:srgbClr val="FFFFFF"/>
              </a:buClr>
              <a:buSzPts val="1800"/>
            </a:pPr>
            <a:endParaRPr lang="en-US" sz="1600" b="1">
              <a:solidFill>
                <a:srgbClr val="073763"/>
              </a:solidFill>
            </a:endParaRPr>
          </a:p>
          <a:p>
            <a:pPr algn="ctr">
              <a:buClr>
                <a:srgbClr val="FFFFFF"/>
              </a:buClr>
              <a:buSzPts val="1800"/>
            </a:pPr>
            <a:endParaRPr lang="en-US" sz="1600" b="1">
              <a:solidFill>
                <a:srgbClr val="073763"/>
              </a:solidFill>
            </a:endParaRPr>
          </a:p>
          <a:p>
            <a:pPr>
              <a:buClr>
                <a:srgbClr val="FFFFFF"/>
              </a:buClr>
              <a:buSzPts val="1800"/>
            </a:pPr>
            <a:endParaRPr lang="en-US" sz="2000" b="1">
              <a:solidFill>
                <a:srgbClr val="073763"/>
              </a:solidFill>
            </a:endParaRPr>
          </a:p>
          <a:p>
            <a:pPr algn="ctr">
              <a:buClr>
                <a:srgbClr val="FFFFFF"/>
              </a:buClr>
              <a:buSzPts val="1800"/>
            </a:pPr>
            <a:endParaRPr lang="en-US" sz="1600" b="1">
              <a:solidFill>
                <a:srgbClr val="073763"/>
              </a:solidFill>
            </a:endParaRPr>
          </a:p>
        </p:txBody>
      </p:sp>
      <p:pic>
        <p:nvPicPr>
          <p:cNvPr id="4" name="Picture 3" descr="A logo with blue and white circles and dots&#10;&#10;AI-generated content may be incorrect.">
            <a:extLst>
              <a:ext uri="{FF2B5EF4-FFF2-40B4-BE49-F238E27FC236}">
                <a16:creationId xmlns:a16="http://schemas.microsoft.com/office/drawing/2014/main" id="{7059B06B-F779-B18A-6542-BABF38B2D656}"/>
              </a:ext>
            </a:extLst>
          </p:cNvPr>
          <p:cNvPicPr>
            <a:picLocks noChangeAspect="1"/>
          </p:cNvPicPr>
          <p:nvPr/>
        </p:nvPicPr>
        <p:blipFill>
          <a:blip r:embed="rId6"/>
          <a:stretch>
            <a:fillRect/>
          </a:stretch>
        </p:blipFill>
        <p:spPr>
          <a:xfrm>
            <a:off x="7942467" y="5570500"/>
            <a:ext cx="800100" cy="990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434D15-DA06-0553-9747-9390B8A576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3" name="TextBox 2">
            <a:extLst>
              <a:ext uri="{FF2B5EF4-FFF2-40B4-BE49-F238E27FC236}">
                <a16:creationId xmlns:a16="http://schemas.microsoft.com/office/drawing/2014/main" id="{55A5301C-52F7-7D28-1A43-3C06BF3CE7C4}"/>
              </a:ext>
            </a:extLst>
          </p:cNvPr>
          <p:cNvSpPr txBox="1"/>
          <p:nvPr/>
        </p:nvSpPr>
        <p:spPr>
          <a:xfrm>
            <a:off x="2624866" y="311972"/>
            <a:ext cx="6217920" cy="830997"/>
          </a:xfrm>
          <a:prstGeom prst="rect">
            <a:avLst/>
          </a:prstGeom>
          <a:noFill/>
        </p:spPr>
        <p:txBody>
          <a:bodyPr wrap="square" rtlCol="0">
            <a:spAutoFit/>
          </a:bodyPr>
          <a:lstStyle/>
          <a:p>
            <a:r>
              <a:rPr lang="en-US" sz="4800"/>
              <a:t>Panelists</a:t>
            </a:r>
          </a:p>
        </p:txBody>
      </p:sp>
      <p:pic>
        <p:nvPicPr>
          <p:cNvPr id="4" name="Picture 3">
            <a:extLst>
              <a:ext uri="{FF2B5EF4-FFF2-40B4-BE49-F238E27FC236}">
                <a16:creationId xmlns:a16="http://schemas.microsoft.com/office/drawing/2014/main" id="{5B53A13B-7763-3D80-1692-1DA1C1C1A478}"/>
              </a:ext>
            </a:extLst>
          </p:cNvPr>
          <p:cNvPicPr>
            <a:picLocks noChangeAspect="1"/>
          </p:cNvPicPr>
          <p:nvPr/>
        </p:nvPicPr>
        <p:blipFill>
          <a:blip r:embed="rId2"/>
          <a:stretch>
            <a:fillRect/>
          </a:stretch>
        </p:blipFill>
        <p:spPr>
          <a:xfrm>
            <a:off x="192742" y="1588743"/>
            <a:ext cx="2432124" cy="2432124"/>
          </a:xfrm>
          <a:prstGeom prst="rect">
            <a:avLst/>
          </a:prstGeom>
        </p:spPr>
      </p:pic>
      <p:sp>
        <p:nvSpPr>
          <p:cNvPr id="5" name="Google Shape;248;g15b5124999f_0_157">
            <a:extLst>
              <a:ext uri="{FF2B5EF4-FFF2-40B4-BE49-F238E27FC236}">
                <a16:creationId xmlns:a16="http://schemas.microsoft.com/office/drawing/2014/main" id="{AF3078B4-1AB9-8855-9D45-5C5A779BAE6E}"/>
              </a:ext>
            </a:extLst>
          </p:cNvPr>
          <p:cNvSpPr txBox="1"/>
          <p:nvPr/>
        </p:nvSpPr>
        <p:spPr>
          <a:xfrm>
            <a:off x="-225014" y="4019089"/>
            <a:ext cx="3267635"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Molly Creveling, MLIS</a:t>
            </a:r>
          </a:p>
          <a:p>
            <a:pPr marL="0" marR="0" lvl="0" indent="0" algn="ctr" rtl="0">
              <a:lnSpc>
                <a:spcPct val="100000"/>
              </a:lnSpc>
              <a:spcBef>
                <a:spcPts val="0"/>
              </a:spcBef>
              <a:spcAft>
                <a:spcPts val="0"/>
              </a:spcAft>
              <a:buClr>
                <a:srgbClr val="000000"/>
              </a:buClr>
              <a:buSzPts val="2200"/>
              <a:buFont typeface="Arial"/>
              <a:buNone/>
            </a:pPr>
            <a:r>
              <a:rPr lang="en-US" sz="1800">
                <a:solidFill>
                  <a:srgbClr val="262461"/>
                </a:solidFill>
              </a:rPr>
              <a:t>Vestal Public Library</a:t>
            </a:r>
            <a:endParaRPr sz="1800" b="0" i="0" u="none" strike="noStrike" cap="none">
              <a:solidFill>
                <a:srgbClr val="262461"/>
              </a:solidFill>
              <a:latin typeface="Arial"/>
              <a:ea typeface="Arial"/>
              <a:cs typeface="Arial"/>
              <a:sym typeface="Arial"/>
            </a:endParaRPr>
          </a:p>
        </p:txBody>
      </p:sp>
      <p:sp>
        <p:nvSpPr>
          <p:cNvPr id="6" name="Google Shape;246;g15b5124999f_0_157">
            <a:extLst>
              <a:ext uri="{FF2B5EF4-FFF2-40B4-BE49-F238E27FC236}">
                <a16:creationId xmlns:a16="http://schemas.microsoft.com/office/drawing/2014/main" id="{B24E1420-122E-4978-F8AA-8D35DC36F7A8}"/>
              </a:ext>
            </a:extLst>
          </p:cNvPr>
          <p:cNvSpPr txBox="1">
            <a:spLocks/>
          </p:cNvSpPr>
          <p:nvPr/>
        </p:nvSpPr>
        <p:spPr>
          <a:xfrm>
            <a:off x="0" y="365125"/>
            <a:ext cx="6823075" cy="877888"/>
          </a:xfrm>
          <a:prstGeom prst="rect">
            <a:avLst/>
          </a:prstGeom>
          <a:solidFill>
            <a:srgbClr val="35A3B0"/>
          </a:solidFill>
          <a:ln>
            <a:noFill/>
          </a:ln>
        </p:spPr>
        <p:txBody>
          <a:bodyPr spcFirstLastPara="1" wrap="square" lIns="365750" tIns="45700" rIns="365750"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SzPts val="4000"/>
            </a:pPr>
            <a:r>
              <a:rPr lang="en-US" sz="4800"/>
              <a:t>Panelists</a:t>
            </a:r>
          </a:p>
        </p:txBody>
      </p:sp>
      <p:pic>
        <p:nvPicPr>
          <p:cNvPr id="7" name="Picture 6">
            <a:extLst>
              <a:ext uri="{FF2B5EF4-FFF2-40B4-BE49-F238E27FC236}">
                <a16:creationId xmlns:a16="http://schemas.microsoft.com/office/drawing/2014/main" id="{035F2931-2FF9-FAE1-9B03-CF24ABD7E81B}"/>
              </a:ext>
            </a:extLst>
          </p:cNvPr>
          <p:cNvPicPr>
            <a:picLocks noChangeAspect="1"/>
          </p:cNvPicPr>
          <p:nvPr/>
        </p:nvPicPr>
        <p:blipFill>
          <a:blip r:embed="rId3"/>
          <a:srcRect t="13698" r="13823"/>
          <a:stretch>
            <a:fillRect/>
          </a:stretch>
        </p:blipFill>
        <p:spPr>
          <a:xfrm>
            <a:off x="2602156" y="3321276"/>
            <a:ext cx="2432124" cy="2435681"/>
          </a:xfrm>
          <a:prstGeom prst="rect">
            <a:avLst/>
          </a:prstGeom>
        </p:spPr>
      </p:pic>
      <p:sp>
        <p:nvSpPr>
          <p:cNvPr id="8" name="Google Shape;248;g15b5124999f_0_157">
            <a:extLst>
              <a:ext uri="{FF2B5EF4-FFF2-40B4-BE49-F238E27FC236}">
                <a16:creationId xmlns:a16="http://schemas.microsoft.com/office/drawing/2014/main" id="{31D6D9A2-2800-1160-2F31-1D4827929F21}"/>
              </a:ext>
            </a:extLst>
          </p:cNvPr>
          <p:cNvSpPr txBox="1"/>
          <p:nvPr/>
        </p:nvSpPr>
        <p:spPr>
          <a:xfrm>
            <a:off x="2259703" y="5857001"/>
            <a:ext cx="3267635"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Dr. Courtney Tsahalis</a:t>
            </a:r>
          </a:p>
          <a:p>
            <a:pPr marL="0" marR="0" lvl="0" indent="0" algn="ctr" rtl="0">
              <a:lnSpc>
                <a:spcPct val="100000"/>
              </a:lnSpc>
              <a:spcBef>
                <a:spcPts val="0"/>
              </a:spcBef>
              <a:spcAft>
                <a:spcPts val="0"/>
              </a:spcAft>
              <a:buClr>
                <a:srgbClr val="000000"/>
              </a:buClr>
              <a:buSzPts val="2200"/>
              <a:buFont typeface="Arial"/>
              <a:buNone/>
            </a:pPr>
            <a:r>
              <a:rPr lang="en-US" sz="1800">
                <a:solidFill>
                  <a:srgbClr val="262461"/>
                </a:solidFill>
              </a:rPr>
              <a:t>Millbrook Library</a:t>
            </a:r>
            <a:endParaRPr sz="1800" b="0" i="0" u="none" strike="noStrike" cap="none">
              <a:solidFill>
                <a:srgbClr val="262461"/>
              </a:solidFill>
              <a:latin typeface="Arial"/>
              <a:ea typeface="Arial"/>
              <a:cs typeface="Arial"/>
              <a:sym typeface="Arial"/>
            </a:endParaRPr>
          </a:p>
        </p:txBody>
      </p:sp>
      <p:sp>
        <p:nvSpPr>
          <p:cNvPr id="9" name="Google Shape;248;g15b5124999f_0_157">
            <a:extLst>
              <a:ext uri="{FF2B5EF4-FFF2-40B4-BE49-F238E27FC236}">
                <a16:creationId xmlns:a16="http://schemas.microsoft.com/office/drawing/2014/main" id="{FE0A772A-C819-89C6-AEB6-5A5E20166D89}"/>
              </a:ext>
            </a:extLst>
          </p:cNvPr>
          <p:cNvSpPr txBox="1"/>
          <p:nvPr/>
        </p:nvSpPr>
        <p:spPr>
          <a:xfrm>
            <a:off x="4462182" y="3997280"/>
            <a:ext cx="3267635"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Douglas Fortunato</a:t>
            </a:r>
          </a:p>
          <a:p>
            <a:pPr marL="0" marR="0" lvl="0" indent="0" algn="ctr" rtl="0">
              <a:lnSpc>
                <a:spcPct val="100000"/>
              </a:lnSpc>
              <a:spcBef>
                <a:spcPts val="0"/>
              </a:spcBef>
              <a:spcAft>
                <a:spcPts val="0"/>
              </a:spcAft>
              <a:buClr>
                <a:srgbClr val="000000"/>
              </a:buClr>
              <a:buSzPts val="2200"/>
              <a:buFont typeface="Arial"/>
              <a:buNone/>
            </a:pPr>
            <a:r>
              <a:rPr lang="en-US" sz="1800">
                <a:solidFill>
                  <a:srgbClr val="262461"/>
                </a:solidFill>
              </a:rPr>
              <a:t>Maricopa Library</a:t>
            </a:r>
            <a:endParaRPr sz="1800" b="0" i="0" u="none" strike="noStrike" cap="none">
              <a:solidFill>
                <a:srgbClr val="262461"/>
              </a:solidFill>
              <a:latin typeface="Arial"/>
              <a:ea typeface="Arial"/>
              <a:cs typeface="Arial"/>
              <a:sym typeface="Arial"/>
            </a:endParaRPr>
          </a:p>
        </p:txBody>
      </p:sp>
      <p:sp>
        <p:nvSpPr>
          <p:cNvPr id="10" name="Google Shape;248;g15b5124999f_0_157">
            <a:extLst>
              <a:ext uri="{FF2B5EF4-FFF2-40B4-BE49-F238E27FC236}">
                <a16:creationId xmlns:a16="http://schemas.microsoft.com/office/drawing/2014/main" id="{0297D318-C1EB-0A76-5937-D1012332C360}"/>
              </a:ext>
            </a:extLst>
          </p:cNvPr>
          <p:cNvSpPr txBox="1"/>
          <p:nvPr/>
        </p:nvSpPr>
        <p:spPr>
          <a:xfrm>
            <a:off x="9242838" y="3987633"/>
            <a:ext cx="2901104" cy="10156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Rory Martorana</a:t>
            </a:r>
          </a:p>
          <a:p>
            <a:pPr algn="ctr">
              <a:buSzPts val="2200"/>
            </a:pPr>
            <a:r>
              <a:rPr lang="en-US" sz="1800">
                <a:solidFill>
                  <a:srgbClr val="262461"/>
                </a:solidFill>
              </a:rPr>
              <a:t>New Haven Free </a:t>
            </a:r>
          </a:p>
          <a:p>
            <a:pPr algn="ctr">
              <a:buSzPts val="2200"/>
            </a:pPr>
            <a:r>
              <a:rPr lang="en-US" sz="1800">
                <a:solidFill>
                  <a:srgbClr val="262461"/>
                </a:solidFill>
              </a:rPr>
              <a:t>Public Library</a:t>
            </a:r>
            <a:endParaRPr lang="en-US" sz="1800" b="0" i="0" u="none" strike="noStrike" cap="none">
              <a:solidFill>
                <a:srgbClr val="262461"/>
              </a:solidFill>
              <a:latin typeface="Arial"/>
              <a:ea typeface="Arial"/>
              <a:cs typeface="Arial"/>
            </a:endParaRPr>
          </a:p>
        </p:txBody>
      </p:sp>
      <p:sp>
        <p:nvSpPr>
          <p:cNvPr id="11" name="Google Shape;248;g15b5124999f_0_157">
            <a:extLst>
              <a:ext uri="{FF2B5EF4-FFF2-40B4-BE49-F238E27FC236}">
                <a16:creationId xmlns:a16="http://schemas.microsoft.com/office/drawing/2014/main" id="{98B8F5A4-0A73-FDAD-FC52-FB92771FEE37}"/>
              </a:ext>
            </a:extLst>
          </p:cNvPr>
          <p:cNvSpPr txBox="1"/>
          <p:nvPr/>
        </p:nvSpPr>
        <p:spPr>
          <a:xfrm>
            <a:off x="6448165" y="5718501"/>
            <a:ext cx="3267635" cy="10156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262461"/>
                </a:solidFill>
                <a:latin typeface="Arial"/>
                <a:ea typeface="Arial"/>
                <a:cs typeface="Arial"/>
                <a:sym typeface="Arial"/>
              </a:rPr>
              <a:t>Tenille Miller, MLS</a:t>
            </a:r>
          </a:p>
          <a:p>
            <a:pPr marL="0" marR="0" lvl="0" indent="0" algn="ctr" rtl="0">
              <a:lnSpc>
                <a:spcPct val="100000"/>
              </a:lnSpc>
              <a:spcBef>
                <a:spcPts val="0"/>
              </a:spcBef>
              <a:spcAft>
                <a:spcPts val="0"/>
              </a:spcAft>
              <a:buClr>
                <a:srgbClr val="000000"/>
              </a:buClr>
              <a:buSzPts val="2200"/>
              <a:buFont typeface="Arial"/>
              <a:buNone/>
            </a:pPr>
            <a:r>
              <a:rPr lang="en-US" sz="1800">
                <a:solidFill>
                  <a:srgbClr val="262461"/>
                </a:solidFill>
              </a:rPr>
              <a:t>Rockwall County</a:t>
            </a:r>
          </a:p>
          <a:p>
            <a:pPr marL="0" marR="0" lvl="0" indent="0" algn="ctr" rtl="0">
              <a:lnSpc>
                <a:spcPct val="100000"/>
              </a:lnSpc>
              <a:spcBef>
                <a:spcPts val="0"/>
              </a:spcBef>
              <a:spcAft>
                <a:spcPts val="0"/>
              </a:spcAft>
              <a:buClr>
                <a:srgbClr val="000000"/>
              </a:buClr>
              <a:buSzPts val="2200"/>
              <a:buFont typeface="Arial"/>
              <a:buNone/>
            </a:pPr>
            <a:r>
              <a:rPr lang="en-US" sz="1800">
                <a:solidFill>
                  <a:srgbClr val="262461"/>
                </a:solidFill>
              </a:rPr>
              <a:t> Library</a:t>
            </a:r>
            <a:endParaRPr sz="1800" b="0" i="0" u="none" strike="noStrike" cap="none">
              <a:solidFill>
                <a:srgbClr val="262461"/>
              </a:solidFill>
              <a:latin typeface="Arial"/>
              <a:ea typeface="Arial"/>
              <a:cs typeface="Arial"/>
              <a:sym typeface="Arial"/>
            </a:endParaRPr>
          </a:p>
        </p:txBody>
      </p:sp>
      <p:pic>
        <p:nvPicPr>
          <p:cNvPr id="12" name="Picture 11">
            <a:extLst>
              <a:ext uri="{FF2B5EF4-FFF2-40B4-BE49-F238E27FC236}">
                <a16:creationId xmlns:a16="http://schemas.microsoft.com/office/drawing/2014/main" id="{40B33171-284E-6839-BEC6-585B0AA3FAC1}"/>
              </a:ext>
            </a:extLst>
          </p:cNvPr>
          <p:cNvPicPr>
            <a:picLocks noChangeAspect="1"/>
          </p:cNvPicPr>
          <p:nvPr/>
        </p:nvPicPr>
        <p:blipFill>
          <a:blip r:embed="rId4"/>
          <a:srcRect l="32815" t="14215" r="25143" b="23242"/>
          <a:stretch>
            <a:fillRect/>
          </a:stretch>
        </p:blipFill>
        <p:spPr>
          <a:xfrm>
            <a:off x="7141593" y="3288155"/>
            <a:ext cx="2178254" cy="2430346"/>
          </a:xfrm>
          <a:prstGeom prst="rect">
            <a:avLst/>
          </a:prstGeom>
        </p:spPr>
      </p:pic>
      <p:pic>
        <p:nvPicPr>
          <p:cNvPr id="13" name="Picture 12" descr="A person taking a selfie&#10;&#10;AI-generated content may be incorrect.">
            <a:extLst>
              <a:ext uri="{FF2B5EF4-FFF2-40B4-BE49-F238E27FC236}">
                <a16:creationId xmlns:a16="http://schemas.microsoft.com/office/drawing/2014/main" id="{1CE4E237-C095-4C4D-9E51-9CA6BEA12F59}"/>
              </a:ext>
            </a:extLst>
          </p:cNvPr>
          <p:cNvPicPr>
            <a:picLocks noChangeAspect="1"/>
          </p:cNvPicPr>
          <p:nvPr/>
        </p:nvPicPr>
        <p:blipFill>
          <a:blip r:embed="rId5"/>
          <a:stretch>
            <a:fillRect/>
          </a:stretch>
        </p:blipFill>
        <p:spPr>
          <a:xfrm>
            <a:off x="9639541" y="1273215"/>
            <a:ext cx="2095500" cy="2748987"/>
          </a:xfrm>
          <a:prstGeom prst="rect">
            <a:avLst/>
          </a:prstGeom>
        </p:spPr>
      </p:pic>
      <p:pic>
        <p:nvPicPr>
          <p:cNvPr id="14" name="Picture 13" descr="A person wearing glasses and a white shirt&#10;&#10;AI-generated content may be incorrect.">
            <a:extLst>
              <a:ext uri="{FF2B5EF4-FFF2-40B4-BE49-F238E27FC236}">
                <a16:creationId xmlns:a16="http://schemas.microsoft.com/office/drawing/2014/main" id="{14603D59-1B90-1F5F-8554-91C339DA9293}"/>
              </a:ext>
            </a:extLst>
          </p:cNvPr>
          <p:cNvPicPr>
            <a:picLocks noChangeAspect="1"/>
          </p:cNvPicPr>
          <p:nvPr/>
        </p:nvPicPr>
        <p:blipFill>
          <a:blip r:embed="rId6"/>
          <a:stretch>
            <a:fillRect/>
          </a:stretch>
        </p:blipFill>
        <p:spPr>
          <a:xfrm>
            <a:off x="5039484" y="1934308"/>
            <a:ext cx="2093495" cy="2051539"/>
          </a:xfrm>
          <a:prstGeom prst="rect">
            <a:avLst/>
          </a:prstGeom>
        </p:spPr>
      </p:pic>
    </p:spTree>
    <p:extLst>
      <p:ext uri="{BB962C8B-B14F-4D97-AF65-F5344CB8AC3E}">
        <p14:creationId xmlns:p14="http://schemas.microsoft.com/office/powerpoint/2010/main" val="3346266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5b5124999f_0_174"/>
          <p:cNvSpPr txBox="1">
            <a:spLocks noGrp="1"/>
          </p:cNvSpPr>
          <p:nvPr>
            <p:ph type="title"/>
          </p:nvPr>
        </p:nvSpPr>
        <p:spPr>
          <a:xfrm>
            <a:off x="2108775" y="159358"/>
            <a:ext cx="9818700" cy="7635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3700"/>
              <a:buFont typeface="Arial"/>
              <a:buNone/>
            </a:pPr>
            <a:r>
              <a:rPr lang="en-US" sz="4000" b="0" i="0" u="none" strike="noStrike" cap="none">
                <a:solidFill>
                  <a:srgbClr val="267988"/>
                </a:solidFill>
                <a:latin typeface="Calibri"/>
                <a:ea typeface="Calibri"/>
                <a:cs typeface="Calibri"/>
                <a:sym typeface="Calibri"/>
              </a:rPr>
              <a:t>Resources to use throughout our presentation</a:t>
            </a:r>
            <a:endParaRPr sz="4000" b="0" i="0" u="none" strike="noStrike" cap="none">
              <a:solidFill>
                <a:srgbClr val="267988"/>
              </a:solidFill>
              <a:latin typeface="Calibri"/>
              <a:ea typeface="Calibri"/>
              <a:cs typeface="Calibri"/>
              <a:sym typeface="Calibri"/>
            </a:endParaRPr>
          </a:p>
        </p:txBody>
      </p:sp>
      <p:sp>
        <p:nvSpPr>
          <p:cNvPr id="258" name="Google Shape;258;g15b5124999f_0_174"/>
          <p:cNvSpPr txBox="1">
            <a:spLocks noGrp="1"/>
          </p:cNvSpPr>
          <p:nvPr>
            <p:ph type="body" idx="1"/>
          </p:nvPr>
        </p:nvSpPr>
        <p:spPr>
          <a:xfrm>
            <a:off x="2108775" y="1267125"/>
            <a:ext cx="9667500" cy="5153400"/>
          </a:xfrm>
          <a:prstGeom prst="rect">
            <a:avLst/>
          </a:prstGeom>
          <a:noFill/>
          <a:ln>
            <a:noFill/>
          </a:ln>
        </p:spPr>
        <p:txBody>
          <a:bodyPr spcFirstLastPara="1" wrap="square" lIns="121900" tIns="121900" rIns="121900" bIns="121900" anchor="t" anchorCtr="0">
            <a:normAutofit/>
          </a:bodyPr>
          <a:lstStyle/>
          <a:p>
            <a:pPr marL="457200" marR="0" lvl="0" indent="-406400" algn="l" rtl="0">
              <a:lnSpc>
                <a:spcPct val="100000"/>
              </a:lnSpc>
              <a:spcBef>
                <a:spcPts val="0"/>
              </a:spcBef>
              <a:spcAft>
                <a:spcPts val="0"/>
              </a:spcAft>
              <a:buClr>
                <a:srgbClr val="267988"/>
              </a:buClr>
              <a:buSzPts val="2800"/>
              <a:buFont typeface="Calibri"/>
              <a:buChar char="●"/>
            </a:pPr>
            <a:r>
              <a:rPr lang="en-US" sz="2800" b="0" i="0" u="none" strike="noStrike" cap="none">
                <a:solidFill>
                  <a:srgbClr val="267988"/>
                </a:solidFill>
                <a:latin typeface="Calibri"/>
                <a:ea typeface="Calibri"/>
                <a:cs typeface="Calibri"/>
                <a:sym typeface="Calibri"/>
              </a:rPr>
              <a:t>Blog post with slides and other resources is available here and in chat:</a:t>
            </a:r>
          </a:p>
          <a:p>
            <a:pPr marL="50800" marR="0" lvl="0" algn="l" rtl="0">
              <a:lnSpc>
                <a:spcPct val="100000"/>
              </a:lnSpc>
              <a:spcBef>
                <a:spcPts val="0"/>
              </a:spcBef>
              <a:spcAft>
                <a:spcPts val="0"/>
              </a:spcAft>
              <a:buClr>
                <a:srgbClr val="267988"/>
              </a:buClr>
              <a:buSzPts val="2800"/>
            </a:pPr>
            <a:endParaRPr sz="2800" b="1" i="0" u="sng" strike="noStrike" cap="none">
              <a:solidFill>
                <a:srgbClr val="267988"/>
              </a:solidFill>
              <a:highlight>
                <a:schemeClr val="accent6"/>
              </a:highlight>
              <a:latin typeface="Calibri"/>
              <a:ea typeface="Calibri"/>
              <a:cs typeface="Calibri"/>
              <a:sym typeface="Calibri"/>
            </a:endParaRPr>
          </a:p>
          <a:p>
            <a:pPr marL="457200" marR="0" lvl="0" indent="-406400" algn="l" rtl="0">
              <a:lnSpc>
                <a:spcPct val="100000"/>
              </a:lnSpc>
              <a:spcBef>
                <a:spcPts val="0"/>
              </a:spcBef>
              <a:spcAft>
                <a:spcPts val="0"/>
              </a:spcAft>
              <a:buClr>
                <a:srgbClr val="267988"/>
              </a:buClr>
              <a:buSzPts val="2800"/>
              <a:buFont typeface="Calibri"/>
              <a:buChar char="●"/>
            </a:pPr>
            <a:r>
              <a:rPr lang="en-US" sz="2800" b="1" i="0" u="none" strike="noStrike" cap="none">
                <a:solidFill>
                  <a:srgbClr val="267988"/>
                </a:solidFill>
                <a:latin typeface="Calibri"/>
                <a:ea typeface="Calibri"/>
                <a:cs typeface="Calibri"/>
                <a:sym typeface="Calibri"/>
              </a:rPr>
              <a:t>Do you need additional accommodations? </a:t>
            </a:r>
            <a:endParaRPr sz="2800" b="1" i="0" u="none" strike="noStrike" cap="none">
              <a:solidFill>
                <a:srgbClr val="267988"/>
              </a:solidFill>
              <a:latin typeface="Calibri"/>
              <a:ea typeface="Calibri"/>
              <a:cs typeface="Calibri"/>
              <a:sym typeface="Calibri"/>
            </a:endParaRPr>
          </a:p>
          <a:p>
            <a:pPr marL="914400" marR="0" lvl="1" indent="-374650" algn="l" rtl="0">
              <a:lnSpc>
                <a:spcPct val="100000"/>
              </a:lnSpc>
              <a:spcBef>
                <a:spcPts val="0"/>
              </a:spcBef>
              <a:spcAft>
                <a:spcPts val="0"/>
              </a:spcAft>
              <a:buClr>
                <a:srgbClr val="267988"/>
              </a:buClr>
              <a:buSzPts val="2300"/>
              <a:buFont typeface="Calibri"/>
              <a:buChar char="○"/>
            </a:pPr>
            <a:r>
              <a:rPr lang="en-US" sz="2300" b="0" i="0" u="none" strike="noStrike" cap="none">
                <a:solidFill>
                  <a:srgbClr val="267988"/>
                </a:solidFill>
                <a:latin typeface="Calibri"/>
                <a:ea typeface="Calibri"/>
                <a:cs typeface="Calibri"/>
                <a:sym typeface="Calibri"/>
              </a:rPr>
              <a:t>Please send a private chat to Ariana or raise your hand!</a:t>
            </a:r>
            <a:endParaRPr sz="2300" b="0" i="0" u="none" strike="noStrike" cap="none">
              <a:solidFill>
                <a:srgbClr val="267988"/>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267988"/>
              </a:solidFill>
              <a:latin typeface="Calibri"/>
              <a:ea typeface="Calibri"/>
              <a:cs typeface="Calibri"/>
              <a:sym typeface="Calibri"/>
            </a:endParaRPr>
          </a:p>
          <a:p>
            <a:pPr marL="457200" marR="0" lvl="0" indent="-406400" algn="l" rtl="0">
              <a:lnSpc>
                <a:spcPct val="100000"/>
              </a:lnSpc>
              <a:spcBef>
                <a:spcPts val="0"/>
              </a:spcBef>
              <a:spcAft>
                <a:spcPts val="0"/>
              </a:spcAft>
              <a:buClr>
                <a:srgbClr val="267988"/>
              </a:buClr>
              <a:buSzPts val="2800"/>
              <a:buFont typeface="Calibri"/>
              <a:buChar char="●"/>
            </a:pPr>
            <a:r>
              <a:rPr lang="en-US" sz="2800" b="1" i="0" u="none" strike="noStrike" cap="none">
                <a:solidFill>
                  <a:srgbClr val="267988"/>
                </a:solidFill>
                <a:latin typeface="Calibri"/>
                <a:ea typeface="Calibri"/>
                <a:cs typeface="Calibri"/>
                <a:sym typeface="Calibri"/>
              </a:rPr>
              <a:t>Do you have a question? </a:t>
            </a:r>
            <a:endParaRPr sz="2800" b="1" i="0" u="none" strike="noStrike" cap="none">
              <a:solidFill>
                <a:srgbClr val="267988"/>
              </a:solidFill>
              <a:latin typeface="Calibri"/>
              <a:ea typeface="Calibri"/>
              <a:cs typeface="Calibri"/>
              <a:sym typeface="Calibri"/>
            </a:endParaRPr>
          </a:p>
          <a:p>
            <a:pPr marL="914400" marR="0" lvl="1" indent="-374650" algn="l" rtl="0">
              <a:lnSpc>
                <a:spcPct val="100000"/>
              </a:lnSpc>
              <a:spcBef>
                <a:spcPts val="0"/>
              </a:spcBef>
              <a:spcAft>
                <a:spcPts val="0"/>
              </a:spcAft>
              <a:buClr>
                <a:srgbClr val="267988"/>
              </a:buClr>
              <a:buSzPts val="2300"/>
              <a:buFont typeface="Calibri"/>
              <a:buChar char="○"/>
            </a:pPr>
            <a:r>
              <a:rPr lang="en-US" sz="2300" b="0" i="0" u="none" strike="noStrike" cap="none">
                <a:solidFill>
                  <a:srgbClr val="267988"/>
                </a:solidFill>
                <a:latin typeface="Calibri"/>
                <a:ea typeface="Calibri"/>
                <a:cs typeface="Calibri"/>
                <a:sym typeface="Calibri"/>
              </a:rPr>
              <a:t>We will be monitoring the chat and raised hands throughout the presentation</a:t>
            </a:r>
            <a:endParaRPr sz="2300" b="0" i="0" u="none" strike="noStrike" cap="none">
              <a:solidFill>
                <a:srgbClr val="267988"/>
              </a:solidFill>
              <a:latin typeface="Calibri"/>
              <a:ea typeface="Calibri"/>
              <a:cs typeface="Calibri"/>
              <a:sym typeface="Calibri"/>
            </a:endParaRPr>
          </a:p>
        </p:txBody>
      </p:sp>
      <p:sp>
        <p:nvSpPr>
          <p:cNvPr id="259" name="Google Shape;259;g15b5124999f_0_17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EA3B-601B-FB36-C1C8-2E392919A261}"/>
              </a:ext>
            </a:extLst>
          </p:cNvPr>
          <p:cNvSpPr>
            <a:spLocks noGrp="1"/>
          </p:cNvSpPr>
          <p:nvPr>
            <p:ph type="title"/>
          </p:nvPr>
        </p:nvSpPr>
        <p:spPr/>
        <p:txBody>
          <a:bodyPr/>
          <a:lstStyle/>
          <a:p>
            <a:r>
              <a:rPr lang="en-US"/>
              <a:t>About Our Projects</a:t>
            </a:r>
          </a:p>
        </p:txBody>
      </p:sp>
      <p:sp>
        <p:nvSpPr>
          <p:cNvPr id="5" name="Slide Number Placeholder 4">
            <a:extLst>
              <a:ext uri="{FF2B5EF4-FFF2-40B4-BE49-F238E27FC236}">
                <a16:creationId xmlns:a16="http://schemas.microsoft.com/office/drawing/2014/main" id="{9C768E19-E8DC-78CC-014E-869D4EA9D1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2657326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15b5124999f_0_203"/>
          <p:cNvSpPr txBox="1">
            <a:spLocks noGrp="1"/>
          </p:cNvSpPr>
          <p:nvPr>
            <p:ph type="title"/>
          </p:nvPr>
        </p:nvSpPr>
        <p:spPr>
          <a:xfrm>
            <a:off x="2108775" y="159358"/>
            <a:ext cx="9818700" cy="7635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3700"/>
              <a:buFont typeface="Arial"/>
              <a:buNone/>
            </a:pPr>
            <a:r>
              <a:rPr lang="en-US" sz="3800" b="0" i="0" u="none" strike="noStrike" cap="none">
                <a:solidFill>
                  <a:schemeClr val="accent4"/>
                </a:solidFill>
                <a:latin typeface="Calibri"/>
                <a:ea typeface="Calibri"/>
                <a:cs typeface="Calibri"/>
                <a:sym typeface="Calibri"/>
              </a:rPr>
              <a:t>N3 Program Goals, 2021-2025</a:t>
            </a:r>
            <a:endParaRPr sz="4000" b="0" i="0" u="none" strike="noStrike" cap="none">
              <a:solidFill>
                <a:schemeClr val="accent4"/>
              </a:solidFill>
              <a:latin typeface="Calibri"/>
              <a:ea typeface="Calibri"/>
              <a:cs typeface="Calibri"/>
              <a:sym typeface="Calibri"/>
            </a:endParaRPr>
          </a:p>
        </p:txBody>
      </p:sp>
      <p:sp>
        <p:nvSpPr>
          <p:cNvPr id="266" name="Google Shape;266;g15b5124999f_0_203"/>
          <p:cNvSpPr txBox="1">
            <a:spLocks noGrp="1"/>
          </p:cNvSpPr>
          <p:nvPr>
            <p:ph type="body" idx="1"/>
          </p:nvPr>
        </p:nvSpPr>
        <p:spPr>
          <a:xfrm>
            <a:off x="2108775" y="1267125"/>
            <a:ext cx="9667500" cy="5153400"/>
          </a:xfrm>
          <a:prstGeom prst="rect">
            <a:avLst/>
          </a:prstGeom>
          <a:noFill/>
          <a:ln>
            <a:noFill/>
          </a:ln>
        </p:spPr>
        <p:txBody>
          <a:bodyPr spcFirstLastPara="1" wrap="square" lIns="121900" tIns="121900" rIns="121900" bIns="121900" anchor="t" anchorCtr="0">
            <a:normAutofit fontScale="92500"/>
          </a:bodyPr>
          <a:lstStyle/>
          <a:p>
            <a:pPr marL="0" marR="0" lvl="0" indent="0" algn="l" rtl="0">
              <a:lnSpc>
                <a:spcPct val="115000"/>
              </a:lnSpc>
              <a:spcBef>
                <a:spcPts val="0"/>
              </a:spcBef>
              <a:spcAft>
                <a:spcPts val="0"/>
              </a:spcAft>
              <a:buClr>
                <a:srgbClr val="000000"/>
              </a:buClr>
              <a:buSzPct val="100000"/>
              <a:buFont typeface="Arial"/>
              <a:buNone/>
            </a:pPr>
            <a:r>
              <a:rPr lang="en-US" sz="2800" b="0" i="0" u="none" strike="noStrike" cap="none">
                <a:solidFill>
                  <a:schemeClr val="accent4"/>
                </a:solidFill>
                <a:latin typeface="Calibri"/>
                <a:ea typeface="Calibri"/>
                <a:cs typeface="Calibri"/>
                <a:sym typeface="Calibri"/>
              </a:rPr>
              <a:t>Providing a pathway to NASA participation and STEM employment for neurodiverse learners, with a focus on those on the autism spectrum. </a:t>
            </a:r>
            <a:endParaRPr sz="2800" b="0" i="0" u="none" strike="noStrike" cap="none">
              <a:solidFill>
                <a:schemeClr val="accent4"/>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ct val="100000"/>
              <a:buFont typeface="Arial"/>
              <a:buNone/>
            </a:pPr>
            <a:endParaRPr sz="2800" b="0" i="0" u="none" strike="noStrike" cap="none">
              <a:solidFill>
                <a:schemeClr val="accent4"/>
              </a:solidFill>
              <a:latin typeface="Calibri"/>
              <a:ea typeface="Calibri"/>
              <a:cs typeface="Calibri"/>
              <a:sym typeface="Calibri"/>
            </a:endParaRPr>
          </a:p>
          <a:p>
            <a:pPr marL="1200150" marR="0" lvl="0" indent="-393065" algn="l" rtl="0">
              <a:lnSpc>
                <a:spcPct val="115000"/>
              </a:lnSpc>
              <a:spcBef>
                <a:spcPts val="600"/>
              </a:spcBef>
              <a:spcAft>
                <a:spcPts val="0"/>
              </a:spcAft>
              <a:buClr>
                <a:schemeClr val="accent4"/>
              </a:buClr>
              <a:buSzPct val="100000"/>
              <a:buFont typeface="Calibri"/>
              <a:buChar char="●"/>
            </a:pPr>
            <a:r>
              <a:rPr lang="en-US" sz="2800" b="0" i="0" u="none" strike="noStrike" cap="none">
                <a:solidFill>
                  <a:schemeClr val="accent4"/>
                </a:solidFill>
                <a:latin typeface="Calibri"/>
                <a:ea typeface="Calibri"/>
                <a:cs typeface="Calibri"/>
                <a:sym typeface="Calibri"/>
              </a:rPr>
              <a:t>Enabling STEM education for a segment of the population that is significantly underserved by co-redeveloping existing NASA resources with autistic learners. </a:t>
            </a:r>
            <a:endParaRPr lang="en-US" sz="2800" b="0" i="0" u="none" strike="noStrike" cap="none">
              <a:solidFill>
                <a:schemeClr val="accent4"/>
              </a:solidFill>
              <a:latin typeface="Calibri"/>
              <a:ea typeface="Calibri"/>
              <a:cs typeface="Calibri"/>
            </a:endParaRPr>
          </a:p>
          <a:p>
            <a:pPr marL="1200150" marR="0" lvl="0" indent="-393065" algn="l" rtl="0">
              <a:lnSpc>
                <a:spcPct val="115000"/>
              </a:lnSpc>
              <a:spcBef>
                <a:spcPts val="600"/>
              </a:spcBef>
              <a:spcAft>
                <a:spcPts val="0"/>
              </a:spcAft>
              <a:buClr>
                <a:schemeClr val="accent4"/>
              </a:buClr>
              <a:buSzPct val="100000"/>
              <a:buFont typeface="Calibri"/>
              <a:buChar char="●"/>
            </a:pPr>
            <a:r>
              <a:rPr lang="en-US" sz="2800" b="0" i="0" u="none" strike="noStrike" cap="none">
                <a:solidFill>
                  <a:schemeClr val="accent4"/>
                </a:solidFill>
                <a:latin typeface="Calibri"/>
                <a:ea typeface="Calibri"/>
                <a:cs typeface="Calibri"/>
                <a:sym typeface="Calibri"/>
              </a:rPr>
              <a:t>Improving scientific literacy for this underserved population by providing authentic NASA experiences</a:t>
            </a:r>
            <a:endParaRPr lang="en-US" sz="2800" b="0" i="0" u="none" strike="noStrike" cap="none">
              <a:solidFill>
                <a:schemeClr val="accent4"/>
              </a:solidFill>
              <a:latin typeface="Calibri"/>
              <a:ea typeface="Calibri"/>
              <a:cs typeface="Calibri"/>
            </a:endParaRPr>
          </a:p>
          <a:p>
            <a:pPr marL="1200150" marR="0" lvl="0" indent="-393065" algn="l" rtl="0">
              <a:lnSpc>
                <a:spcPct val="115000"/>
              </a:lnSpc>
              <a:spcBef>
                <a:spcPts val="600"/>
              </a:spcBef>
              <a:spcAft>
                <a:spcPts val="0"/>
              </a:spcAft>
              <a:buClr>
                <a:schemeClr val="accent4"/>
              </a:buClr>
              <a:buSzPct val="100000"/>
              <a:buFont typeface="Calibri"/>
              <a:buChar char="●"/>
            </a:pPr>
            <a:r>
              <a:rPr lang="en-US" sz="2800" b="0" i="0" u="none" strike="noStrike" cap="none">
                <a:solidFill>
                  <a:schemeClr val="accent4"/>
                </a:solidFill>
                <a:latin typeface="Calibri"/>
                <a:ea typeface="Calibri"/>
                <a:cs typeface="Calibri"/>
                <a:sym typeface="Calibri"/>
              </a:rPr>
              <a:t>Providing internships, mentored by NASA Subject Matter Experts, to selected neurodiverse learners. </a:t>
            </a:r>
            <a:endParaRPr lang="en-US" sz="2800" b="0" i="0" u="none" strike="noStrike" cap="none">
              <a:solidFill>
                <a:schemeClr val="accent4"/>
              </a:solidFill>
              <a:latin typeface="Calibri"/>
              <a:ea typeface="Calibri"/>
              <a:cs typeface="Calibri"/>
            </a:endParaRPr>
          </a:p>
        </p:txBody>
      </p:sp>
      <p:sp>
        <p:nvSpPr>
          <p:cNvPr id="267" name="Google Shape;267;g15b5124999f_0_20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5b5124999f_0_275"/>
          <p:cNvSpPr txBox="1">
            <a:spLocks noGrp="1"/>
          </p:cNvSpPr>
          <p:nvPr>
            <p:ph type="title"/>
          </p:nvPr>
        </p:nvSpPr>
        <p:spPr>
          <a:xfrm>
            <a:off x="2108775" y="159358"/>
            <a:ext cx="9818700" cy="7635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3700"/>
              <a:buFont typeface="Arial"/>
              <a:buNone/>
            </a:pPr>
            <a:r>
              <a:rPr lang="en-US" sz="3800" b="0" i="0" u="none" strike="noStrike" cap="none">
                <a:solidFill>
                  <a:srgbClr val="073763"/>
                </a:solidFill>
                <a:latin typeface="Calibri"/>
                <a:ea typeface="Calibri"/>
                <a:cs typeface="Calibri"/>
                <a:sym typeface="Calibri"/>
              </a:rPr>
              <a:t>Autism Self-Advocacy Movement</a:t>
            </a:r>
            <a:endParaRPr sz="3800" b="0" i="0" u="none" strike="noStrike" cap="none">
              <a:solidFill>
                <a:srgbClr val="073763"/>
              </a:solidFill>
              <a:latin typeface="Calibri"/>
              <a:ea typeface="Calibri"/>
              <a:cs typeface="Calibri"/>
              <a:sym typeface="Calibri"/>
            </a:endParaRPr>
          </a:p>
        </p:txBody>
      </p:sp>
      <p:sp>
        <p:nvSpPr>
          <p:cNvPr id="274" name="Google Shape;274;g15b5124999f_0_275"/>
          <p:cNvSpPr txBox="1">
            <a:spLocks noGrp="1"/>
          </p:cNvSpPr>
          <p:nvPr>
            <p:ph type="body" idx="1"/>
          </p:nvPr>
        </p:nvSpPr>
        <p:spPr>
          <a:xfrm>
            <a:off x="3229044" y="1431275"/>
            <a:ext cx="7872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1600"/>
              </a:spcAft>
              <a:buClr>
                <a:schemeClr val="lt1"/>
              </a:buClr>
              <a:buSzPts val="3600"/>
              <a:buFont typeface="Arial"/>
              <a:buNone/>
            </a:pPr>
            <a:r>
              <a:rPr lang="en-US" sz="3600" b="0" i="1" u="none" strike="noStrike" cap="none">
                <a:solidFill>
                  <a:srgbClr val="073763"/>
                </a:solidFill>
                <a:latin typeface="Calibri"/>
                <a:ea typeface="Calibri"/>
                <a:cs typeface="Calibri"/>
                <a:sym typeface="Calibri"/>
              </a:rPr>
              <a:t>“Nothing for us or about us without us”</a:t>
            </a:r>
            <a:endParaRPr sz="1400" b="0" i="0" u="none" strike="noStrike" cap="none">
              <a:solidFill>
                <a:srgbClr val="073763"/>
              </a:solidFill>
              <a:latin typeface="Calibri"/>
              <a:ea typeface="Calibri"/>
              <a:cs typeface="Calibri"/>
              <a:sym typeface="Calibri"/>
            </a:endParaRPr>
          </a:p>
        </p:txBody>
      </p:sp>
      <p:sp>
        <p:nvSpPr>
          <p:cNvPr id="275" name="Google Shape;275;g15b5124999f_0_275"/>
          <p:cNvSpPr txBox="1">
            <a:spLocks noGrp="1"/>
          </p:cNvSpPr>
          <p:nvPr>
            <p:ph type="body" idx="2"/>
          </p:nvPr>
        </p:nvSpPr>
        <p:spPr>
          <a:xfrm>
            <a:off x="2108775" y="2144023"/>
            <a:ext cx="9667500" cy="4276500"/>
          </a:xfrm>
          <a:prstGeom prst="rect">
            <a:avLst/>
          </a:prstGeom>
          <a:noFill/>
          <a:ln>
            <a:noFill/>
          </a:ln>
        </p:spPr>
        <p:txBody>
          <a:bodyPr spcFirstLastPara="1" wrap="square" lIns="121900" tIns="121900" rIns="121900" bIns="121900" anchor="t" anchorCtr="0">
            <a:normAutofit/>
          </a:bodyPr>
          <a:lstStyle/>
          <a:p>
            <a:pPr marL="457200" marR="0" lvl="0" indent="-406400" algn="l" rtl="0">
              <a:lnSpc>
                <a:spcPct val="100000"/>
              </a:lnSpc>
              <a:spcBef>
                <a:spcPts val="0"/>
              </a:spcBef>
              <a:spcAft>
                <a:spcPts val="0"/>
              </a:spcAft>
              <a:buClr>
                <a:srgbClr val="073763"/>
              </a:buClr>
              <a:buSzPts val="2800"/>
              <a:buFont typeface="Calibri"/>
              <a:buChar char="●"/>
            </a:pPr>
            <a:r>
              <a:rPr lang="en-US" sz="2800" b="0" i="0" u="none" strike="noStrike" cap="none">
                <a:solidFill>
                  <a:srgbClr val="073763"/>
                </a:solidFill>
                <a:latin typeface="Calibri"/>
                <a:ea typeface="Calibri"/>
                <a:cs typeface="Calibri"/>
                <a:sym typeface="Calibri"/>
              </a:rPr>
              <a:t>Autistic people should be included in the development of autism supports </a:t>
            </a:r>
            <a:endParaRPr sz="1400" b="0" i="0" u="none" strike="noStrike" cap="none">
              <a:solidFill>
                <a:srgbClr val="073763"/>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73763"/>
              </a:solidFill>
              <a:latin typeface="Calibri"/>
              <a:ea typeface="Calibri"/>
              <a:cs typeface="Calibri"/>
              <a:sym typeface="Calibri"/>
            </a:endParaRPr>
          </a:p>
          <a:p>
            <a:pPr marL="457200" marR="0" lvl="0" indent="-406400" algn="l" rtl="0">
              <a:lnSpc>
                <a:spcPct val="100000"/>
              </a:lnSpc>
              <a:spcBef>
                <a:spcPts val="0"/>
              </a:spcBef>
              <a:spcAft>
                <a:spcPts val="0"/>
              </a:spcAft>
              <a:buClr>
                <a:srgbClr val="073763"/>
              </a:buClr>
              <a:buSzPts val="2800"/>
              <a:buFont typeface="Calibri"/>
              <a:buChar char="●"/>
            </a:pPr>
            <a:r>
              <a:rPr lang="en-US" sz="2800" b="0" i="0" u="none" strike="noStrike" cap="none">
                <a:solidFill>
                  <a:srgbClr val="073763"/>
                </a:solidFill>
                <a:latin typeface="Calibri"/>
                <a:ea typeface="Calibri"/>
                <a:cs typeface="Calibri"/>
                <a:sym typeface="Calibri"/>
              </a:rPr>
              <a:t>We are co-designing and co-redeveloping existing NASA resources with autistic learners and adults using a strengths-based approach.</a:t>
            </a:r>
            <a:endParaRPr sz="2800" b="0" i="0" u="none" strike="noStrike" cap="none">
              <a:solidFill>
                <a:srgbClr val="073763"/>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73763"/>
              </a:solidFill>
              <a:latin typeface="Calibri"/>
              <a:ea typeface="Calibri"/>
              <a:cs typeface="Calibri"/>
              <a:sym typeface="Calibri"/>
            </a:endParaRPr>
          </a:p>
          <a:p>
            <a:pPr marL="457200" marR="0" lvl="0" indent="-406400" algn="l" rtl="0">
              <a:lnSpc>
                <a:spcPct val="100000"/>
              </a:lnSpc>
              <a:spcBef>
                <a:spcPts val="0"/>
              </a:spcBef>
              <a:spcAft>
                <a:spcPts val="0"/>
              </a:spcAft>
              <a:buClr>
                <a:srgbClr val="073763"/>
              </a:buClr>
              <a:buSzPts val="2800"/>
              <a:buFont typeface="Calibri"/>
              <a:buChar char="●"/>
            </a:pPr>
            <a:r>
              <a:rPr lang="en-US" sz="2800" b="0" i="0" u="none" strike="noStrike" cap="none">
                <a:solidFill>
                  <a:srgbClr val="073763"/>
                </a:solidFill>
                <a:latin typeface="Calibri"/>
                <a:ea typeface="Calibri"/>
                <a:cs typeface="Calibri"/>
                <a:sym typeface="Calibri"/>
              </a:rPr>
              <a:t>The internship program is also being developed with input from autistic youth and young adults.</a:t>
            </a:r>
            <a:endParaRPr sz="1400" b="0" i="0" u="none" strike="noStrike" cap="none">
              <a:solidFill>
                <a:srgbClr val="073763"/>
              </a:solidFill>
              <a:latin typeface="Arial"/>
              <a:ea typeface="Arial"/>
              <a:cs typeface="Arial"/>
              <a:sym typeface="Arial"/>
            </a:endParaRPr>
          </a:p>
        </p:txBody>
      </p:sp>
      <p:sp>
        <p:nvSpPr>
          <p:cNvPr id="276" name="Google Shape;276;g15b5124999f_0_27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5b5124999f_0_215"/>
          <p:cNvSpPr txBox="1">
            <a:spLocks noGrp="1"/>
          </p:cNvSpPr>
          <p:nvPr>
            <p:ph type="title"/>
          </p:nvPr>
        </p:nvSpPr>
        <p:spPr>
          <a:xfrm>
            <a:off x="1186650" y="667233"/>
            <a:ext cx="98187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000000"/>
              </a:buClr>
              <a:buSzPts val="3700"/>
              <a:buFont typeface="Arial"/>
              <a:buNone/>
            </a:pPr>
            <a:r>
              <a:rPr lang="en-US" sz="3800" b="0" i="0" u="none" strike="noStrike" cap="none">
                <a:solidFill>
                  <a:schemeClr val="accent4"/>
                </a:solidFill>
                <a:latin typeface="Calibri"/>
                <a:ea typeface="Calibri"/>
                <a:cs typeface="Calibri"/>
                <a:sym typeface="Calibri"/>
              </a:rPr>
              <a:t>Initial resources targeted for co-redevelopment</a:t>
            </a:r>
            <a:endParaRPr sz="3800" b="0" i="0" u="none" strike="noStrike" cap="none">
              <a:solidFill>
                <a:schemeClr val="accent4"/>
              </a:solidFill>
              <a:latin typeface="Calibri"/>
              <a:ea typeface="Calibri"/>
              <a:cs typeface="Calibri"/>
              <a:sym typeface="Calibri"/>
            </a:endParaRPr>
          </a:p>
        </p:txBody>
      </p:sp>
      <p:sp>
        <p:nvSpPr>
          <p:cNvPr id="283" name="Google Shape;283;g15b5124999f_0_21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US"/>
              <a:t>8</a:t>
            </a:fld>
            <a:endParaRPr/>
          </a:p>
        </p:txBody>
      </p:sp>
      <p:sp>
        <p:nvSpPr>
          <p:cNvPr id="284" name="Google Shape;284;g15b5124999f_0_215"/>
          <p:cNvSpPr txBox="1"/>
          <p:nvPr/>
        </p:nvSpPr>
        <p:spPr>
          <a:xfrm>
            <a:off x="350748" y="1659213"/>
            <a:ext cx="5387100" cy="10620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262461"/>
                </a:solidFill>
                <a:latin typeface="Calibri"/>
                <a:ea typeface="Calibri"/>
                <a:cs typeface="Calibri"/>
                <a:sym typeface="Calibri"/>
              </a:rPr>
              <a:t>2021</a:t>
            </a:r>
            <a:endParaRPr sz="1500" b="0" i="0" u="none" strike="noStrike" cap="none">
              <a:solidFill>
                <a:srgbClr val="26246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262461"/>
                </a:solidFill>
                <a:latin typeface="Calibri"/>
                <a:ea typeface="Calibri"/>
                <a:cs typeface="Calibri"/>
                <a:sym typeface="Calibri"/>
              </a:rPr>
              <a:t>Photometry activities on AfH were developed as part of NASA’s Universe of Learning in an informal learning pathway that starts with image analysis using MicroObservatory</a:t>
            </a:r>
            <a:endParaRPr sz="1500" b="0" i="0" u="none" strike="noStrike" cap="none">
              <a:solidFill>
                <a:srgbClr val="262461"/>
              </a:solidFill>
              <a:latin typeface="Calibri"/>
              <a:ea typeface="Calibri"/>
              <a:cs typeface="Calibri"/>
              <a:sym typeface="Calibri"/>
            </a:endParaRPr>
          </a:p>
        </p:txBody>
      </p:sp>
      <p:pic>
        <p:nvPicPr>
          <p:cNvPr id="285" name="Google Shape;285;g15b5124999f_0_215" descr="Photo of GORT (Gamma-ray Optical Robotic Telescope) which is operated by Sonoma State University' EdEon STEM Learning." title="GORT"/>
          <p:cNvPicPr preferRelativeResize="0"/>
          <p:nvPr/>
        </p:nvPicPr>
        <p:blipFill rotWithShape="1">
          <a:blip r:embed="rId3">
            <a:alphaModFix/>
          </a:blip>
          <a:srcRect/>
          <a:stretch/>
        </p:blipFill>
        <p:spPr>
          <a:xfrm>
            <a:off x="2289792" y="3230403"/>
            <a:ext cx="2880468" cy="1605320"/>
          </a:xfrm>
          <a:prstGeom prst="rect">
            <a:avLst/>
          </a:prstGeom>
          <a:noFill/>
          <a:ln>
            <a:noFill/>
          </a:ln>
        </p:spPr>
      </p:pic>
      <p:pic>
        <p:nvPicPr>
          <p:cNvPr id="286" name="Google Shape;286;g15b5124999f_0_215" descr="Logo for the Astronomy from Home website showing an image of a telescope and a dome." title="AfH logo"/>
          <p:cNvPicPr preferRelativeResize="0"/>
          <p:nvPr/>
        </p:nvPicPr>
        <p:blipFill rotWithShape="1">
          <a:blip r:embed="rId4">
            <a:alphaModFix/>
          </a:blip>
          <a:srcRect/>
          <a:stretch/>
        </p:blipFill>
        <p:spPr>
          <a:xfrm>
            <a:off x="378011" y="3218802"/>
            <a:ext cx="1606421" cy="1616921"/>
          </a:xfrm>
          <a:prstGeom prst="rect">
            <a:avLst/>
          </a:prstGeom>
          <a:noFill/>
          <a:ln>
            <a:noFill/>
          </a:ln>
        </p:spPr>
      </p:pic>
      <p:sp>
        <p:nvSpPr>
          <p:cNvPr id="287" name="Google Shape;287;g15b5124999f_0_215"/>
          <p:cNvSpPr txBox="1"/>
          <p:nvPr/>
        </p:nvSpPr>
        <p:spPr>
          <a:xfrm>
            <a:off x="6529548" y="1656099"/>
            <a:ext cx="4748100" cy="9234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262461"/>
                </a:solidFill>
                <a:latin typeface="Calibri"/>
                <a:ea typeface="Calibri"/>
                <a:cs typeface="Calibri"/>
                <a:sym typeface="Calibri"/>
              </a:rPr>
              <a:t>2022</a:t>
            </a:r>
            <a:endParaRPr sz="1700" b="0" i="0" u="none" strike="noStrike" cap="none">
              <a:solidFill>
                <a:srgbClr val="26246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262461"/>
                </a:solidFill>
                <a:latin typeface="Calibri"/>
                <a:ea typeface="Calibri"/>
                <a:cs typeface="Calibri"/>
                <a:sym typeface="Calibri"/>
              </a:rPr>
              <a:t>Model rocketry and payload development program for URM community college students</a:t>
            </a:r>
            <a:endParaRPr sz="1700" b="0" i="0" u="none" strike="noStrike" cap="none">
              <a:solidFill>
                <a:srgbClr val="262461"/>
              </a:solidFill>
              <a:latin typeface="Arial"/>
              <a:ea typeface="Arial"/>
              <a:cs typeface="Arial"/>
              <a:sym typeface="Arial"/>
            </a:endParaRPr>
          </a:p>
        </p:txBody>
      </p:sp>
      <p:pic>
        <p:nvPicPr>
          <p:cNvPr id="288" name="Google Shape;288;g15b5124999f_0_215" descr="Photo of a student soldering onto a prototyping board." title="Soldering"/>
          <p:cNvPicPr preferRelativeResize="0"/>
          <p:nvPr/>
        </p:nvPicPr>
        <p:blipFill rotWithShape="1">
          <a:blip r:embed="rId5">
            <a:alphaModFix/>
          </a:blip>
          <a:srcRect/>
          <a:stretch/>
        </p:blipFill>
        <p:spPr>
          <a:xfrm>
            <a:off x="9205547" y="2918500"/>
            <a:ext cx="2251128" cy="1605319"/>
          </a:xfrm>
          <a:prstGeom prst="rect">
            <a:avLst/>
          </a:prstGeom>
          <a:noFill/>
          <a:ln>
            <a:noFill/>
          </a:ln>
        </p:spPr>
      </p:pic>
      <p:pic>
        <p:nvPicPr>
          <p:cNvPr id="289" name="Google Shape;289;g15b5124999f_0_215" descr="Logo for the Rising Data program showing a rocket and a drone" title="rising data"/>
          <p:cNvPicPr preferRelativeResize="0"/>
          <p:nvPr/>
        </p:nvPicPr>
        <p:blipFill rotWithShape="1">
          <a:blip r:embed="rId6">
            <a:alphaModFix/>
          </a:blip>
          <a:srcRect/>
          <a:stretch/>
        </p:blipFill>
        <p:spPr>
          <a:xfrm>
            <a:off x="7032355" y="2891946"/>
            <a:ext cx="2019333" cy="1336857"/>
          </a:xfrm>
          <a:prstGeom prst="rect">
            <a:avLst/>
          </a:prstGeom>
          <a:noFill/>
          <a:ln>
            <a:noFill/>
          </a:ln>
        </p:spPr>
      </p:pic>
      <p:sp>
        <p:nvSpPr>
          <p:cNvPr id="290" name="Google Shape;290;g15b5124999f_0_215"/>
          <p:cNvSpPr txBox="1"/>
          <p:nvPr/>
        </p:nvSpPr>
        <p:spPr>
          <a:xfrm>
            <a:off x="228600" y="5003311"/>
            <a:ext cx="5387100" cy="10620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262461"/>
                </a:solidFill>
                <a:latin typeface="Calibri"/>
                <a:ea typeface="Calibri"/>
                <a:cs typeface="Calibri"/>
                <a:sym typeface="Calibri"/>
              </a:rPr>
              <a:t>2023</a:t>
            </a:r>
            <a:endParaRPr sz="1500" b="0" i="0" u="none" strike="noStrike" cap="none">
              <a:solidFill>
                <a:srgbClr val="26246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262461"/>
                </a:solidFill>
                <a:latin typeface="Calibri"/>
                <a:ea typeface="Calibri"/>
                <a:cs typeface="Calibri"/>
                <a:sym typeface="Calibri"/>
              </a:rPr>
              <a:t>Heliophysics activities that include building a sun spotter and getting ready to observe eclipses in 2023 (annular) and 2024 (total) or partials.</a:t>
            </a:r>
            <a:endParaRPr sz="1500" b="0" i="0" u="none" strike="noStrike" cap="none">
              <a:solidFill>
                <a:srgbClr val="262461"/>
              </a:solidFill>
              <a:latin typeface="Calibri"/>
              <a:ea typeface="Calibri"/>
              <a:cs typeface="Calibri"/>
              <a:sym typeface="Calibri"/>
            </a:endParaRPr>
          </a:p>
        </p:txBody>
      </p:sp>
      <p:sp>
        <p:nvSpPr>
          <p:cNvPr id="291" name="Google Shape;291;g15b5124999f_0_215"/>
          <p:cNvSpPr txBox="1"/>
          <p:nvPr/>
        </p:nvSpPr>
        <p:spPr>
          <a:xfrm>
            <a:off x="922519" y="6395042"/>
            <a:ext cx="57645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Credit: </a:t>
            </a:r>
            <a:r>
              <a:rPr lang="en-US" sz="11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https://nationaleclipse.com/maps/map_2023_2024.html</a:t>
            </a:r>
            <a:endParaRPr sz="1100" b="0" i="0" u="none" strike="noStrike" cap="none">
              <a:solidFill>
                <a:srgbClr val="000000"/>
              </a:solidFill>
              <a:latin typeface="Arial"/>
              <a:ea typeface="Arial"/>
              <a:cs typeface="Arial"/>
              <a:sym typeface="Arial"/>
            </a:endParaRPr>
          </a:p>
        </p:txBody>
      </p:sp>
      <p:pic>
        <p:nvPicPr>
          <p:cNvPr id="292" name="Google Shape;292;g15b5124999f_0_215" descr="Solar Eclipses - October 14, 2023, and April 8, 2024 - USA Map"/>
          <p:cNvPicPr preferRelativeResize="0"/>
          <p:nvPr/>
        </p:nvPicPr>
        <p:blipFill rotWithShape="1">
          <a:blip r:embed="rId8">
            <a:alphaModFix/>
          </a:blip>
          <a:srcRect/>
          <a:stretch/>
        </p:blipFill>
        <p:spPr>
          <a:xfrm>
            <a:off x="8148159" y="4835722"/>
            <a:ext cx="2971813" cy="1781431"/>
          </a:xfrm>
          <a:prstGeom prst="rect">
            <a:avLst/>
          </a:prstGeom>
          <a:noFill/>
          <a:ln>
            <a:noFill/>
          </a:ln>
        </p:spPr>
      </p:pic>
      <p:pic>
        <p:nvPicPr>
          <p:cNvPr id="293" name="Google Shape;293;g15b5124999f_0_215" descr="A picture containing building, dirty, stone, cement&#10;&#10;Description automatically generated"/>
          <p:cNvPicPr preferRelativeResize="0"/>
          <p:nvPr/>
        </p:nvPicPr>
        <p:blipFill rotWithShape="1">
          <a:blip r:embed="rId9">
            <a:alphaModFix/>
          </a:blip>
          <a:srcRect/>
          <a:stretch/>
        </p:blipFill>
        <p:spPr>
          <a:xfrm rot="5400000">
            <a:off x="5597917" y="4625438"/>
            <a:ext cx="2568055" cy="15016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255EBD-8F9B-C0B4-169B-6E1E0DB626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4" name="Picture 3" descr="A blue and red text on a black background&#10;&#10;AI-generated content may be incorrect.">
            <a:extLst>
              <a:ext uri="{FF2B5EF4-FFF2-40B4-BE49-F238E27FC236}">
                <a16:creationId xmlns:a16="http://schemas.microsoft.com/office/drawing/2014/main" id="{20205393-EA05-0DB7-4B7B-863536753C9C}"/>
              </a:ext>
            </a:extLst>
          </p:cNvPr>
          <p:cNvPicPr>
            <a:picLocks noChangeAspect="1"/>
          </p:cNvPicPr>
          <p:nvPr/>
        </p:nvPicPr>
        <p:blipFill>
          <a:blip r:embed="rId3"/>
          <a:stretch>
            <a:fillRect/>
          </a:stretch>
        </p:blipFill>
        <p:spPr>
          <a:xfrm>
            <a:off x="3504452" y="1606550"/>
            <a:ext cx="7442200" cy="2730500"/>
          </a:xfrm>
          <a:prstGeom prst="rect">
            <a:avLst/>
          </a:prstGeom>
        </p:spPr>
      </p:pic>
      <p:sp>
        <p:nvSpPr>
          <p:cNvPr id="3" name="TextBox 2">
            <a:extLst>
              <a:ext uri="{FF2B5EF4-FFF2-40B4-BE49-F238E27FC236}">
                <a16:creationId xmlns:a16="http://schemas.microsoft.com/office/drawing/2014/main" id="{FCEF82CA-FBA9-C82F-5564-C878994265F0}"/>
              </a:ext>
            </a:extLst>
          </p:cNvPr>
          <p:cNvSpPr txBox="1"/>
          <p:nvPr/>
        </p:nvSpPr>
        <p:spPr>
          <a:xfrm>
            <a:off x="1790972" y="247031"/>
            <a:ext cx="64382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https://www.starnetlibraries.org</a:t>
            </a:r>
          </a:p>
        </p:txBody>
      </p:sp>
    </p:spTree>
    <p:extLst>
      <p:ext uri="{BB962C8B-B14F-4D97-AF65-F5344CB8AC3E}">
        <p14:creationId xmlns:p14="http://schemas.microsoft.com/office/powerpoint/2010/main" val="1435297497"/>
      </p:ext>
    </p:extLst>
  </p:cSld>
  <p:clrMapOvr>
    <a:masterClrMapping/>
  </p:clrMapOvr>
</p:sld>
</file>

<file path=ppt/theme/theme1.xml><?xml version="1.0" encoding="utf-8"?>
<a:theme xmlns:a="http://schemas.openxmlformats.org/drawingml/2006/main" name="Office Theme">
  <a:themeElements>
    <a:clrScheme name="Custom 9">
      <a:dk1>
        <a:srgbClr val="000000"/>
      </a:dk1>
      <a:lt1>
        <a:srgbClr val="FFFFFF"/>
      </a:lt1>
      <a:dk2>
        <a:srgbClr val="00244B"/>
      </a:dk2>
      <a:lt2>
        <a:srgbClr val="FBD3BA"/>
      </a:lt2>
      <a:accent1>
        <a:srgbClr val="00244B"/>
      </a:accent1>
      <a:accent2>
        <a:srgbClr val="0D6E9E"/>
      </a:accent2>
      <a:accent3>
        <a:srgbClr val="3CA3AF"/>
      </a:accent3>
      <a:accent4>
        <a:srgbClr val="277888"/>
      </a:accent4>
      <a:accent5>
        <a:srgbClr val="FBC5A2"/>
      </a:accent5>
      <a:accent6>
        <a:srgbClr val="F8A69B"/>
      </a:accent6>
      <a:hlink>
        <a:srgbClr val="5273FF"/>
      </a:hlink>
      <a:folHlink>
        <a:srgbClr val="CF463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23A5BF06FEC243A8BBD4FA909E92B7" ma:contentTypeVersion="18" ma:contentTypeDescription="Create a new document." ma:contentTypeScope="" ma:versionID="c9aa0727fab5c9acc7f1d692b3cd4855">
  <xsd:schema xmlns:xsd="http://www.w3.org/2001/XMLSchema" xmlns:xs="http://www.w3.org/2001/XMLSchema" xmlns:p="http://schemas.microsoft.com/office/2006/metadata/properties" xmlns:ns2="281a78a0-3ee2-4abe-aec6-c374d0b47dfc" xmlns:ns3="b600b859-f1f6-4edd-8da5-ef2cd2412d69" targetNamespace="http://schemas.microsoft.com/office/2006/metadata/properties" ma:root="true" ma:fieldsID="04d40c794ad47d848dec9d0534c39568" ns2:_="" ns3:_="">
    <xsd:import namespace="281a78a0-3ee2-4abe-aec6-c374d0b47dfc"/>
    <xsd:import namespace="b600b859-f1f6-4edd-8da5-ef2cd2412d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1a78a0-3ee2-4abe-aec6-c374d0b47d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811f8b-70d2-4d4a-bf14-e8b78b1ec9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00b859-f1f6-4edd-8da5-ef2cd2412d6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627566-1334-4b3a-a902-ba39c614d477}" ma:internalName="TaxCatchAll" ma:showField="CatchAllData" ma:web="b600b859-f1f6-4edd-8da5-ef2cd2412d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81a78a0-3ee2-4abe-aec6-c374d0b47dfc">
      <Terms xmlns="http://schemas.microsoft.com/office/infopath/2007/PartnerControls"/>
    </lcf76f155ced4ddcb4097134ff3c332f>
    <TaxCatchAll xmlns="b600b859-f1f6-4edd-8da5-ef2cd2412d69" xsi:nil="true"/>
  </documentManagement>
</p:properties>
</file>

<file path=customXml/itemProps1.xml><?xml version="1.0" encoding="utf-8"?>
<ds:datastoreItem xmlns:ds="http://schemas.openxmlformats.org/officeDocument/2006/customXml" ds:itemID="{FB61C726-B454-45E6-B26E-C8B36DDD024D}">
  <ds:schemaRefs>
    <ds:schemaRef ds:uri="281a78a0-3ee2-4abe-aec6-c374d0b47dfc"/>
    <ds:schemaRef ds:uri="b600b859-f1f6-4edd-8da5-ef2cd2412d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2F842C-7CE1-47CA-8427-F014D37A8DC1}">
  <ds:schemaRefs>
    <ds:schemaRef ds:uri="http://schemas.microsoft.com/sharepoint/v3/contenttype/forms"/>
  </ds:schemaRefs>
</ds:datastoreItem>
</file>

<file path=customXml/itemProps3.xml><?xml version="1.0" encoding="utf-8"?>
<ds:datastoreItem xmlns:ds="http://schemas.openxmlformats.org/officeDocument/2006/customXml" ds:itemID="{D08341BF-240F-487A-950F-F69139E9F17B}">
  <ds:schemaRefs>
    <ds:schemaRef ds:uri="281a78a0-3ee2-4abe-aec6-c374d0b47dfc"/>
    <ds:schemaRef ds:uri="b600b859-f1f6-4edd-8da5-ef2cd2412d6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23</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Today’s Presenters</vt:lpstr>
      <vt:lpstr>PowerPoint Presentation</vt:lpstr>
      <vt:lpstr>Resources to use throughout our presentation</vt:lpstr>
      <vt:lpstr>About Our Projects</vt:lpstr>
      <vt:lpstr>N3 Program Goals, 2021-2025</vt:lpstr>
      <vt:lpstr>Autism Self-Advocacy Movement</vt:lpstr>
      <vt:lpstr>Initial resources targeted for co-redevelopment</vt:lpstr>
      <vt:lpstr>PowerPoint Presentation</vt:lpstr>
      <vt:lpstr>Let’s Connect!</vt:lpstr>
      <vt:lpstr>What is Neurodiversity?</vt:lpstr>
      <vt:lpstr>Mental Health Statistics</vt:lpstr>
      <vt:lpstr>A note about language:</vt:lpstr>
      <vt:lpstr>PowerPoint Presentation</vt:lpstr>
      <vt:lpstr>PowerPoint Presentation</vt:lpstr>
      <vt:lpstr>PowerPoint Presentation</vt:lpstr>
      <vt:lpstr>Socialization Differences</vt:lpstr>
      <vt:lpstr>PowerPoint Presentation</vt:lpstr>
      <vt:lpstr>Supporting Neurodivergent colleagues (and patrons) supports EVERYONE</vt:lpstr>
      <vt:lpstr>Tips for working with ND learners</vt:lpstr>
      <vt:lpstr>Barriers to Successful Employment</vt:lpstr>
      <vt:lpstr>Creating space for a Neurodiverse team</vt:lpstr>
      <vt:lpstr>Basic Etiquette</vt:lpstr>
      <vt:lpstr>PowerPoint Presentation</vt:lpstr>
      <vt:lpstr>PowerPoint Presentation</vt:lpstr>
      <vt:lpstr>In the Chat - Let’s Connect!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revision>5</cp:revision>
  <dcterms:created xsi:type="dcterms:W3CDTF">2018-07-16T01:24:17Z</dcterms:created>
  <dcterms:modified xsi:type="dcterms:W3CDTF">2025-07-16T17:28:37Z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0x0101005723A5BF06FEC243A8BBD4FA909E92B7</vt:lpwstr>
  </property>
  <property fmtid="{D5CDD505-2E9C-101B-9397-08002B2CF9AE}" pid="3" name="MediaServiceImageTags">
    <vt:lpwstr/>
  </property>
</Properties>
</file>